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0"/>
  </p:notesMasterIdLst>
  <p:sldIdLst>
    <p:sldId id="256" r:id="rId5"/>
    <p:sldId id="394" r:id="rId6"/>
    <p:sldId id="600" r:id="rId7"/>
    <p:sldId id="389" r:id="rId8"/>
    <p:sldId id="390" r:id="rId9"/>
    <p:sldId id="376" r:id="rId10"/>
    <p:sldId id="601" r:id="rId11"/>
    <p:sldId id="597" r:id="rId12"/>
    <p:sldId id="592" r:id="rId13"/>
    <p:sldId id="594" r:id="rId14"/>
    <p:sldId id="593" r:id="rId15"/>
    <p:sldId id="602" r:id="rId16"/>
    <p:sldId id="603" r:id="rId17"/>
    <p:sldId id="614" r:id="rId18"/>
    <p:sldId id="604" r:id="rId19"/>
    <p:sldId id="611" r:id="rId20"/>
    <p:sldId id="387" r:id="rId21"/>
    <p:sldId id="609" r:id="rId22"/>
    <p:sldId id="605" r:id="rId23"/>
    <p:sldId id="596" r:id="rId24"/>
    <p:sldId id="260" r:id="rId25"/>
    <p:sldId id="607" r:id="rId26"/>
    <p:sldId id="393" r:id="rId27"/>
    <p:sldId id="612" r:id="rId28"/>
    <p:sldId id="599" r:id="rId29"/>
  </p:sldIdLst>
  <p:sldSz cx="17338675" cy="9753600"/>
  <p:notesSz cx="6797675" cy="9928225"/>
  <p:defaultTextStyle>
    <a:defPPr>
      <a:defRPr lang="en-US"/>
    </a:defPPr>
    <a:lvl1pPr marL="0" algn="l" defTabSz="1300368" rtl="0" eaLnBrk="1" latinLnBrk="0" hangingPunct="1">
      <a:defRPr sz="2560" kern="1200">
        <a:solidFill>
          <a:schemeClr val="tx1"/>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userDrawn="1">
          <p15:clr>
            <a:srgbClr val="A4A3A4"/>
          </p15:clr>
        </p15:guide>
        <p15:guide id="2" pos="54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BC3B93-D8D4-BACE-65B9-338024EBE353}" name="Joachim Schouteten" initials="JS" userId="9d9b3a00f1ea3d9e"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achim Schouteten" initials="JS" lastIdx="15" clrIdx="0">
    <p:extLst>
      <p:ext uri="{19B8F6BF-5375-455C-9EA6-DF929625EA0E}">
        <p15:presenceInfo xmlns:p15="http://schemas.microsoft.com/office/powerpoint/2012/main" userId="Joachim Schoutet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200"/>
    <a:srgbClr val="F6EED6"/>
    <a:srgbClr val="1E64C8"/>
    <a:srgbClr val="FFF4E7"/>
    <a:srgbClr val="FFE8CB"/>
    <a:srgbClr val="FFD2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55205D-762A-4E2C-B085-B1B2CC265AA8}" v="28" dt="2025-01-09T21:13:56.7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41" d="100"/>
          <a:sy n="41" d="100"/>
        </p:scale>
        <p:origin x="68" y="80"/>
      </p:cViewPr>
      <p:guideLst>
        <p:guide orient="horz" pos="3072"/>
        <p:guide pos="54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2645F5-6B0E-4F17-B44F-B059A59C9809}" type="doc">
      <dgm:prSet loTypeId="urn:microsoft.com/office/officeart/2005/8/layout/venn1" loCatId="relationship" qsTypeId="urn:microsoft.com/office/officeart/2005/8/quickstyle/simple1" qsCatId="simple" csTypeId="urn:microsoft.com/office/officeart/2005/8/colors/colorful5" csCatId="colorful" phldr="1"/>
      <dgm:spPr/>
      <dgm:t>
        <a:bodyPr/>
        <a:lstStyle/>
        <a:p>
          <a:endParaRPr lang="en-US"/>
        </a:p>
      </dgm:t>
    </dgm:pt>
    <dgm:pt modelId="{0493A0FE-8E17-4BBB-A34B-FA473F08D702}">
      <dgm:prSet phldrT="[Text]" custT="1"/>
      <dgm:spPr>
        <a:xfrm>
          <a:off x="2438399" y="67733"/>
          <a:ext cx="3251200" cy="3251200"/>
        </a:xfrm>
        <a:prstGeom prst="ellipse">
          <a:avLst/>
        </a:prstGeom>
        <a:solidFill>
          <a:srgbClr val="5B9BD5">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nSpc>
              <a:spcPct val="120000"/>
            </a:lnSpc>
            <a:spcAft>
              <a:spcPts val="0"/>
            </a:spcAft>
          </a:pPr>
          <a:endParaRPr lang="en-US" sz="2400" b="1">
            <a:solidFill>
              <a:sysClr val="windowText" lastClr="000000">
                <a:hueOff val="0"/>
                <a:satOff val="0"/>
                <a:lumOff val="0"/>
                <a:alphaOff val="0"/>
              </a:sysClr>
            </a:solidFill>
            <a:latin typeface="+mj-lt"/>
            <a:ea typeface="+mn-ea"/>
            <a:cs typeface="+mn-cs"/>
          </a:endParaRPr>
        </a:p>
      </dgm:t>
    </dgm:pt>
    <dgm:pt modelId="{C1551F7E-5030-4941-9347-3C4D4A901F24}" type="parTrans" cxnId="{D1352221-6297-4F7E-BA19-AC79948A113E}">
      <dgm:prSet/>
      <dgm:spPr/>
      <dgm:t>
        <a:bodyPr/>
        <a:lstStyle/>
        <a:p>
          <a:endParaRPr lang="en-US"/>
        </a:p>
      </dgm:t>
    </dgm:pt>
    <dgm:pt modelId="{4C09B9AD-50FB-459B-B760-8B0F3754D1E3}" type="sibTrans" cxnId="{D1352221-6297-4F7E-BA19-AC79948A113E}">
      <dgm:prSet/>
      <dgm:spPr/>
      <dgm:t>
        <a:bodyPr/>
        <a:lstStyle/>
        <a:p>
          <a:endParaRPr lang="en-US"/>
        </a:p>
      </dgm:t>
    </dgm:pt>
    <dgm:pt modelId="{76150D44-8CB1-47B0-8B4F-915CDFC1DF27}">
      <dgm:prSet phldrT="[Text]" custT="1"/>
      <dgm:spPr>
        <a:xfrm>
          <a:off x="1265258" y="2099733"/>
          <a:ext cx="3251200" cy="3251200"/>
        </a:xfrm>
        <a:prstGeom prst="ellipse">
          <a:avLst/>
        </a:prstGeom>
        <a:solidFill>
          <a:srgbClr val="5B9BD5">
            <a:alpha val="50000"/>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lnSpc>
              <a:spcPct val="120000"/>
            </a:lnSpc>
            <a:spcAft>
              <a:spcPts val="0"/>
            </a:spcAft>
          </a:pPr>
          <a:r>
            <a:rPr lang="en-US" altLang="nl-BE" sz="2400" b="1">
              <a:latin typeface="+mj-lt"/>
            </a:rPr>
            <a:t> </a:t>
          </a:r>
          <a:endParaRPr lang="en-US" sz="2400" b="1">
            <a:solidFill>
              <a:sysClr val="windowText" lastClr="000000">
                <a:hueOff val="0"/>
                <a:satOff val="0"/>
                <a:lumOff val="0"/>
                <a:alphaOff val="0"/>
              </a:sysClr>
            </a:solidFill>
            <a:latin typeface="+mj-lt"/>
            <a:ea typeface="+mn-ea"/>
            <a:cs typeface="+mn-cs"/>
          </a:endParaRPr>
        </a:p>
      </dgm:t>
    </dgm:pt>
    <dgm:pt modelId="{1A7C1A9A-F8E7-415D-B0CC-23F636F99B01}" type="sibTrans" cxnId="{6910E2A7-F82F-4C08-A328-AF1B897231D3}">
      <dgm:prSet/>
      <dgm:spPr/>
      <dgm:t>
        <a:bodyPr/>
        <a:lstStyle/>
        <a:p>
          <a:endParaRPr lang="en-US"/>
        </a:p>
      </dgm:t>
    </dgm:pt>
    <dgm:pt modelId="{4D6D2B58-2A6E-4163-95BD-8166AFDBBC99}" type="parTrans" cxnId="{6910E2A7-F82F-4C08-A328-AF1B897231D3}">
      <dgm:prSet/>
      <dgm:spPr/>
      <dgm:t>
        <a:bodyPr/>
        <a:lstStyle/>
        <a:p>
          <a:endParaRPr lang="en-US"/>
        </a:p>
      </dgm:t>
    </dgm:pt>
    <dgm:pt modelId="{555B58C0-C204-4271-974E-4A742B6E39E9}">
      <dgm:prSet phldrT="[Text]" custT="1"/>
      <dgm:spPr>
        <a:xfrm>
          <a:off x="3611541" y="2099733"/>
          <a:ext cx="3251200" cy="3251200"/>
        </a:xfrm>
        <a:prstGeom prst="ellipse">
          <a:avLst/>
        </a:prstGeom>
        <a:solidFill>
          <a:srgbClr val="5B9BD5">
            <a:alpha val="50000"/>
            <a:hueOff val="-3379271"/>
            <a:satOff val="-8710"/>
            <a:lumOff val="-5883"/>
            <a:alphaOff val="0"/>
          </a:srgbClr>
        </a:solidFill>
        <a:ln w="12700" cap="flat" cmpd="sng" algn="ctr">
          <a:solidFill>
            <a:sysClr val="window" lastClr="FFFFFF">
              <a:hueOff val="0"/>
              <a:satOff val="0"/>
              <a:lumOff val="0"/>
              <a:alphaOff val="0"/>
            </a:sysClr>
          </a:solidFill>
          <a:prstDash val="solid"/>
          <a:miter lim="800000"/>
        </a:ln>
        <a:effectLst/>
      </dgm:spPr>
      <dgm:t>
        <a:bodyPr/>
        <a:lstStyle/>
        <a:p>
          <a:pPr>
            <a:lnSpc>
              <a:spcPct val="120000"/>
            </a:lnSpc>
            <a:spcAft>
              <a:spcPts val="0"/>
            </a:spcAft>
          </a:pPr>
          <a:r>
            <a:rPr lang="en-US" sz="2400" b="1">
              <a:solidFill>
                <a:sysClr val="windowText" lastClr="000000">
                  <a:hueOff val="0"/>
                  <a:satOff val="0"/>
                  <a:lumOff val="0"/>
                  <a:alphaOff val="0"/>
                </a:sysClr>
              </a:solidFill>
              <a:latin typeface="+mj-lt"/>
              <a:ea typeface="+mn-ea"/>
              <a:cs typeface="+mn-cs"/>
            </a:rPr>
            <a:t> </a:t>
          </a:r>
        </a:p>
      </dgm:t>
    </dgm:pt>
    <dgm:pt modelId="{8667FD5B-B83E-4BA1-B63E-C8338EDF83D8}" type="sibTrans" cxnId="{7733D78F-049F-4227-B955-9FE827C0F8E1}">
      <dgm:prSet/>
      <dgm:spPr/>
      <dgm:t>
        <a:bodyPr/>
        <a:lstStyle/>
        <a:p>
          <a:endParaRPr lang="en-US"/>
        </a:p>
      </dgm:t>
    </dgm:pt>
    <dgm:pt modelId="{0CB82C2C-F683-4571-A6C5-FF1403C1AF07}" type="parTrans" cxnId="{7733D78F-049F-4227-B955-9FE827C0F8E1}">
      <dgm:prSet/>
      <dgm:spPr/>
      <dgm:t>
        <a:bodyPr/>
        <a:lstStyle/>
        <a:p>
          <a:endParaRPr lang="en-US"/>
        </a:p>
      </dgm:t>
    </dgm:pt>
    <dgm:pt modelId="{39E6CA1B-761D-4A00-B4B5-0F17B4FBEB44}" type="pres">
      <dgm:prSet presAssocID="{EF2645F5-6B0E-4F17-B44F-B059A59C9809}" presName="compositeShape" presStyleCnt="0">
        <dgm:presLayoutVars>
          <dgm:chMax val="7"/>
          <dgm:dir/>
          <dgm:resizeHandles val="exact"/>
        </dgm:presLayoutVars>
      </dgm:prSet>
      <dgm:spPr/>
    </dgm:pt>
    <dgm:pt modelId="{771D4775-09EB-4881-B2D2-EFEC5507A88D}" type="pres">
      <dgm:prSet presAssocID="{0493A0FE-8E17-4BBB-A34B-FA473F08D702}" presName="circ1" presStyleLbl="vennNode1" presStyleIdx="0" presStyleCnt="3"/>
      <dgm:spPr/>
    </dgm:pt>
    <dgm:pt modelId="{0A987838-E119-4A39-A5FF-2C89649CC41D}" type="pres">
      <dgm:prSet presAssocID="{0493A0FE-8E17-4BBB-A34B-FA473F08D702}" presName="circ1Tx" presStyleLbl="revTx" presStyleIdx="0" presStyleCnt="0">
        <dgm:presLayoutVars>
          <dgm:chMax val="0"/>
          <dgm:chPref val="0"/>
          <dgm:bulletEnabled val="1"/>
        </dgm:presLayoutVars>
      </dgm:prSet>
      <dgm:spPr/>
    </dgm:pt>
    <dgm:pt modelId="{1BC4B10A-426A-4180-84C2-A439654F00AF}" type="pres">
      <dgm:prSet presAssocID="{555B58C0-C204-4271-974E-4A742B6E39E9}" presName="circ2" presStyleLbl="vennNode1" presStyleIdx="1" presStyleCnt="3" custLinFactNeighborX="3415" custLinFactNeighborY="-24448"/>
      <dgm:spPr/>
    </dgm:pt>
    <dgm:pt modelId="{A2962259-F4FA-4AD3-8E68-8358F3A4CF0E}" type="pres">
      <dgm:prSet presAssocID="{555B58C0-C204-4271-974E-4A742B6E39E9}" presName="circ2Tx" presStyleLbl="revTx" presStyleIdx="0" presStyleCnt="0">
        <dgm:presLayoutVars>
          <dgm:chMax val="0"/>
          <dgm:chPref val="0"/>
          <dgm:bulletEnabled val="1"/>
        </dgm:presLayoutVars>
      </dgm:prSet>
      <dgm:spPr/>
    </dgm:pt>
    <dgm:pt modelId="{86966FEF-236F-4983-ABF0-B39EB1EA0AE8}" type="pres">
      <dgm:prSet presAssocID="{76150D44-8CB1-47B0-8B4F-915CDFC1DF27}" presName="circ3" presStyleLbl="vennNode1" presStyleIdx="2" presStyleCnt="3" custLinFactNeighborX="3828" custLinFactNeighborY="-24445"/>
      <dgm:spPr/>
    </dgm:pt>
    <dgm:pt modelId="{947BF391-F056-4477-9E74-35104AFC8924}" type="pres">
      <dgm:prSet presAssocID="{76150D44-8CB1-47B0-8B4F-915CDFC1DF27}" presName="circ3Tx" presStyleLbl="revTx" presStyleIdx="0" presStyleCnt="0">
        <dgm:presLayoutVars>
          <dgm:chMax val="0"/>
          <dgm:chPref val="0"/>
          <dgm:bulletEnabled val="1"/>
        </dgm:presLayoutVars>
      </dgm:prSet>
      <dgm:spPr/>
    </dgm:pt>
  </dgm:ptLst>
  <dgm:cxnLst>
    <dgm:cxn modelId="{D1352221-6297-4F7E-BA19-AC79948A113E}" srcId="{EF2645F5-6B0E-4F17-B44F-B059A59C9809}" destId="{0493A0FE-8E17-4BBB-A34B-FA473F08D702}" srcOrd="0" destOrd="0" parTransId="{C1551F7E-5030-4941-9347-3C4D4A901F24}" sibTransId="{4C09B9AD-50FB-459B-B760-8B0F3754D1E3}"/>
    <dgm:cxn modelId="{92AE9834-E424-438A-821F-65D34D9472D7}" type="presOf" srcId="{555B58C0-C204-4271-974E-4A742B6E39E9}" destId="{A2962259-F4FA-4AD3-8E68-8358F3A4CF0E}" srcOrd="1" destOrd="0" presId="urn:microsoft.com/office/officeart/2005/8/layout/venn1"/>
    <dgm:cxn modelId="{36309C46-B288-4837-91E7-E60332E18EF5}" type="presOf" srcId="{EF2645F5-6B0E-4F17-B44F-B059A59C9809}" destId="{39E6CA1B-761D-4A00-B4B5-0F17B4FBEB44}" srcOrd="0" destOrd="0" presId="urn:microsoft.com/office/officeart/2005/8/layout/venn1"/>
    <dgm:cxn modelId="{7733D78F-049F-4227-B955-9FE827C0F8E1}" srcId="{EF2645F5-6B0E-4F17-B44F-B059A59C9809}" destId="{555B58C0-C204-4271-974E-4A742B6E39E9}" srcOrd="1" destOrd="0" parTransId="{0CB82C2C-F683-4571-A6C5-FF1403C1AF07}" sibTransId="{8667FD5B-B83E-4BA1-B63E-C8338EDF83D8}"/>
    <dgm:cxn modelId="{6910E2A7-F82F-4C08-A328-AF1B897231D3}" srcId="{EF2645F5-6B0E-4F17-B44F-B059A59C9809}" destId="{76150D44-8CB1-47B0-8B4F-915CDFC1DF27}" srcOrd="2" destOrd="0" parTransId="{4D6D2B58-2A6E-4163-95BD-8166AFDBBC99}" sibTransId="{1A7C1A9A-F8E7-415D-B0CC-23F636F99B01}"/>
    <dgm:cxn modelId="{8C82C2CF-2461-47D7-80A8-55EF094210FC}" type="presOf" srcId="{0493A0FE-8E17-4BBB-A34B-FA473F08D702}" destId="{771D4775-09EB-4881-B2D2-EFEC5507A88D}" srcOrd="0" destOrd="0" presId="urn:microsoft.com/office/officeart/2005/8/layout/venn1"/>
    <dgm:cxn modelId="{9202CBD2-E111-433A-8077-D5780DE6F90D}" type="presOf" srcId="{555B58C0-C204-4271-974E-4A742B6E39E9}" destId="{1BC4B10A-426A-4180-84C2-A439654F00AF}" srcOrd="0" destOrd="0" presId="urn:microsoft.com/office/officeart/2005/8/layout/venn1"/>
    <dgm:cxn modelId="{BF1E8BE3-19AE-4B29-B5C1-0016F567C877}" type="presOf" srcId="{76150D44-8CB1-47B0-8B4F-915CDFC1DF27}" destId="{86966FEF-236F-4983-ABF0-B39EB1EA0AE8}" srcOrd="0" destOrd="0" presId="urn:microsoft.com/office/officeart/2005/8/layout/venn1"/>
    <dgm:cxn modelId="{D7A311E6-3526-4570-998B-09081492C469}" type="presOf" srcId="{0493A0FE-8E17-4BBB-A34B-FA473F08D702}" destId="{0A987838-E119-4A39-A5FF-2C89649CC41D}" srcOrd="1" destOrd="0" presId="urn:microsoft.com/office/officeart/2005/8/layout/venn1"/>
    <dgm:cxn modelId="{517147F5-46C2-46EF-8929-B9A0DD053199}" type="presOf" srcId="{76150D44-8CB1-47B0-8B4F-915CDFC1DF27}" destId="{947BF391-F056-4477-9E74-35104AFC8924}" srcOrd="1" destOrd="0" presId="urn:microsoft.com/office/officeart/2005/8/layout/venn1"/>
    <dgm:cxn modelId="{68A24F12-ED66-4C61-8EE8-1A466A90A91E}" type="presParOf" srcId="{39E6CA1B-761D-4A00-B4B5-0F17B4FBEB44}" destId="{771D4775-09EB-4881-B2D2-EFEC5507A88D}" srcOrd="0" destOrd="0" presId="urn:microsoft.com/office/officeart/2005/8/layout/venn1"/>
    <dgm:cxn modelId="{A59509AA-FFCA-4F14-ABFE-662DF2694720}" type="presParOf" srcId="{39E6CA1B-761D-4A00-B4B5-0F17B4FBEB44}" destId="{0A987838-E119-4A39-A5FF-2C89649CC41D}" srcOrd="1" destOrd="0" presId="urn:microsoft.com/office/officeart/2005/8/layout/venn1"/>
    <dgm:cxn modelId="{EA7B24AD-1F3C-4ED9-BD51-86ABADC46F72}" type="presParOf" srcId="{39E6CA1B-761D-4A00-B4B5-0F17B4FBEB44}" destId="{1BC4B10A-426A-4180-84C2-A439654F00AF}" srcOrd="2" destOrd="0" presId="urn:microsoft.com/office/officeart/2005/8/layout/venn1"/>
    <dgm:cxn modelId="{235FB27D-0272-4C02-980B-5344EC95178B}" type="presParOf" srcId="{39E6CA1B-761D-4A00-B4B5-0F17B4FBEB44}" destId="{A2962259-F4FA-4AD3-8E68-8358F3A4CF0E}" srcOrd="3" destOrd="0" presId="urn:microsoft.com/office/officeart/2005/8/layout/venn1"/>
    <dgm:cxn modelId="{14069171-1E76-4A52-A21D-7B57B2D348CD}" type="presParOf" srcId="{39E6CA1B-761D-4A00-B4B5-0F17B4FBEB44}" destId="{86966FEF-236F-4983-ABF0-B39EB1EA0AE8}" srcOrd="4" destOrd="0" presId="urn:microsoft.com/office/officeart/2005/8/layout/venn1"/>
    <dgm:cxn modelId="{CFCC4B1E-3264-4671-B5B9-576786AD3C2E}" type="presParOf" srcId="{39E6CA1B-761D-4A00-B4B5-0F17B4FBEB44}" destId="{947BF391-F056-4477-9E74-35104AFC8924}" srcOrd="5" destOrd="0" presId="urn:microsoft.com/office/officeart/2005/8/layout/ven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2645F5-6B0E-4F17-B44F-B059A59C9809}" type="doc">
      <dgm:prSet loTypeId="urn:microsoft.com/office/officeart/2005/8/layout/venn1" loCatId="relationship" qsTypeId="urn:microsoft.com/office/officeart/2005/8/quickstyle/simple1" qsCatId="simple" csTypeId="urn:microsoft.com/office/officeart/2005/8/colors/colorful5" csCatId="colorful" phldr="1"/>
      <dgm:spPr/>
      <dgm:t>
        <a:bodyPr/>
        <a:lstStyle/>
        <a:p>
          <a:endParaRPr lang="en-US"/>
        </a:p>
      </dgm:t>
    </dgm:pt>
    <dgm:pt modelId="{0493A0FE-8E17-4BBB-A34B-FA473F08D702}">
      <dgm:prSet phldrT="[Text]" custT="1"/>
      <dgm:spPr>
        <a:xfrm>
          <a:off x="2438399" y="67733"/>
          <a:ext cx="3251200" cy="3251200"/>
        </a:xfrm>
        <a:prstGeom prst="ellipse">
          <a:avLst/>
        </a:prstGeom>
        <a:solidFill>
          <a:srgbClr val="5B9BD5">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nSpc>
              <a:spcPct val="120000"/>
            </a:lnSpc>
            <a:spcAft>
              <a:spcPts val="0"/>
            </a:spcAft>
            <a:buNone/>
          </a:pPr>
          <a:endParaRPr lang="en-US" sz="2400" b="1">
            <a:solidFill>
              <a:sysClr val="windowText" lastClr="000000">
                <a:hueOff val="0"/>
                <a:satOff val="0"/>
                <a:lumOff val="0"/>
                <a:alphaOff val="0"/>
              </a:sysClr>
            </a:solidFill>
            <a:latin typeface="+mj-lt"/>
            <a:ea typeface="+mn-ea"/>
            <a:cs typeface="+mn-cs"/>
          </a:endParaRPr>
        </a:p>
      </dgm:t>
    </dgm:pt>
    <dgm:pt modelId="{C1551F7E-5030-4941-9347-3C4D4A901F24}" type="parTrans" cxnId="{D1352221-6297-4F7E-BA19-AC79948A113E}">
      <dgm:prSet/>
      <dgm:spPr/>
      <dgm:t>
        <a:bodyPr/>
        <a:lstStyle/>
        <a:p>
          <a:endParaRPr lang="en-US"/>
        </a:p>
      </dgm:t>
    </dgm:pt>
    <dgm:pt modelId="{4C09B9AD-50FB-459B-B760-8B0F3754D1E3}" type="sibTrans" cxnId="{D1352221-6297-4F7E-BA19-AC79948A113E}">
      <dgm:prSet/>
      <dgm:spPr/>
      <dgm:t>
        <a:bodyPr/>
        <a:lstStyle/>
        <a:p>
          <a:endParaRPr lang="en-US"/>
        </a:p>
      </dgm:t>
    </dgm:pt>
    <dgm:pt modelId="{76150D44-8CB1-47B0-8B4F-915CDFC1DF27}">
      <dgm:prSet phldrT="[Text]" custT="1"/>
      <dgm:spPr>
        <a:xfrm>
          <a:off x="1265258" y="2099733"/>
          <a:ext cx="3251200" cy="3251200"/>
        </a:xfrm>
        <a:prstGeom prst="ellipse">
          <a:avLst/>
        </a:prstGeom>
        <a:solidFill>
          <a:srgbClr val="5B9BD5">
            <a:alpha val="50000"/>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lnSpc>
              <a:spcPct val="120000"/>
            </a:lnSpc>
            <a:spcAft>
              <a:spcPts val="0"/>
            </a:spcAft>
            <a:buNone/>
          </a:pPr>
          <a:endParaRPr lang="en-US" sz="2400" b="1">
            <a:solidFill>
              <a:sysClr val="windowText" lastClr="000000">
                <a:hueOff val="0"/>
                <a:satOff val="0"/>
                <a:lumOff val="0"/>
                <a:alphaOff val="0"/>
              </a:sysClr>
            </a:solidFill>
            <a:latin typeface="+mj-lt"/>
            <a:ea typeface="+mn-ea"/>
            <a:cs typeface="+mn-cs"/>
          </a:endParaRPr>
        </a:p>
      </dgm:t>
    </dgm:pt>
    <dgm:pt modelId="{1A7C1A9A-F8E7-415D-B0CC-23F636F99B01}" type="sibTrans" cxnId="{6910E2A7-F82F-4C08-A328-AF1B897231D3}">
      <dgm:prSet/>
      <dgm:spPr/>
      <dgm:t>
        <a:bodyPr/>
        <a:lstStyle/>
        <a:p>
          <a:endParaRPr lang="en-US"/>
        </a:p>
      </dgm:t>
    </dgm:pt>
    <dgm:pt modelId="{4D6D2B58-2A6E-4163-95BD-8166AFDBBC99}" type="parTrans" cxnId="{6910E2A7-F82F-4C08-A328-AF1B897231D3}">
      <dgm:prSet/>
      <dgm:spPr/>
      <dgm:t>
        <a:bodyPr/>
        <a:lstStyle/>
        <a:p>
          <a:endParaRPr lang="en-US"/>
        </a:p>
      </dgm:t>
    </dgm:pt>
    <dgm:pt modelId="{555B58C0-C204-4271-974E-4A742B6E39E9}">
      <dgm:prSet phldrT="[Text]" custT="1"/>
      <dgm:spPr>
        <a:xfrm>
          <a:off x="3611541" y="2099733"/>
          <a:ext cx="3251200" cy="3251200"/>
        </a:xfrm>
        <a:prstGeom prst="ellipse">
          <a:avLst/>
        </a:prstGeom>
        <a:solidFill>
          <a:srgbClr val="5B9BD5">
            <a:alpha val="50000"/>
            <a:hueOff val="-3379271"/>
            <a:satOff val="-8710"/>
            <a:lumOff val="-5883"/>
            <a:alphaOff val="0"/>
          </a:srgbClr>
        </a:solidFill>
        <a:ln w="12700" cap="flat" cmpd="sng" algn="ctr">
          <a:solidFill>
            <a:sysClr val="window" lastClr="FFFFFF">
              <a:hueOff val="0"/>
              <a:satOff val="0"/>
              <a:lumOff val="0"/>
              <a:alphaOff val="0"/>
            </a:sysClr>
          </a:solidFill>
          <a:prstDash val="solid"/>
          <a:miter lim="800000"/>
        </a:ln>
        <a:effectLst/>
      </dgm:spPr>
      <dgm:t>
        <a:bodyPr/>
        <a:lstStyle/>
        <a:p>
          <a:pPr>
            <a:lnSpc>
              <a:spcPct val="120000"/>
            </a:lnSpc>
            <a:spcAft>
              <a:spcPts val="0"/>
            </a:spcAft>
            <a:buNone/>
          </a:pPr>
          <a:endParaRPr lang="en-US" sz="2400" b="1">
            <a:solidFill>
              <a:sysClr val="windowText" lastClr="000000">
                <a:hueOff val="0"/>
                <a:satOff val="0"/>
                <a:lumOff val="0"/>
                <a:alphaOff val="0"/>
              </a:sysClr>
            </a:solidFill>
            <a:latin typeface="+mj-lt"/>
            <a:ea typeface="+mn-ea"/>
            <a:cs typeface="+mn-cs"/>
          </a:endParaRPr>
        </a:p>
      </dgm:t>
    </dgm:pt>
    <dgm:pt modelId="{8667FD5B-B83E-4BA1-B63E-C8338EDF83D8}" type="sibTrans" cxnId="{7733D78F-049F-4227-B955-9FE827C0F8E1}">
      <dgm:prSet/>
      <dgm:spPr/>
      <dgm:t>
        <a:bodyPr/>
        <a:lstStyle/>
        <a:p>
          <a:endParaRPr lang="en-US"/>
        </a:p>
      </dgm:t>
    </dgm:pt>
    <dgm:pt modelId="{0CB82C2C-F683-4571-A6C5-FF1403C1AF07}" type="parTrans" cxnId="{7733D78F-049F-4227-B955-9FE827C0F8E1}">
      <dgm:prSet/>
      <dgm:spPr/>
      <dgm:t>
        <a:bodyPr/>
        <a:lstStyle/>
        <a:p>
          <a:endParaRPr lang="en-US"/>
        </a:p>
      </dgm:t>
    </dgm:pt>
    <dgm:pt modelId="{39E6CA1B-761D-4A00-B4B5-0F17B4FBEB44}" type="pres">
      <dgm:prSet presAssocID="{EF2645F5-6B0E-4F17-B44F-B059A59C9809}" presName="compositeShape" presStyleCnt="0">
        <dgm:presLayoutVars>
          <dgm:chMax val="7"/>
          <dgm:dir/>
          <dgm:resizeHandles val="exact"/>
        </dgm:presLayoutVars>
      </dgm:prSet>
      <dgm:spPr/>
    </dgm:pt>
    <dgm:pt modelId="{771D4775-09EB-4881-B2D2-EFEC5507A88D}" type="pres">
      <dgm:prSet presAssocID="{0493A0FE-8E17-4BBB-A34B-FA473F08D702}" presName="circ1" presStyleLbl="vennNode1" presStyleIdx="0" presStyleCnt="3"/>
      <dgm:spPr/>
    </dgm:pt>
    <dgm:pt modelId="{0A987838-E119-4A39-A5FF-2C89649CC41D}" type="pres">
      <dgm:prSet presAssocID="{0493A0FE-8E17-4BBB-A34B-FA473F08D702}" presName="circ1Tx" presStyleLbl="revTx" presStyleIdx="0" presStyleCnt="0">
        <dgm:presLayoutVars>
          <dgm:chMax val="0"/>
          <dgm:chPref val="0"/>
          <dgm:bulletEnabled val="1"/>
        </dgm:presLayoutVars>
      </dgm:prSet>
      <dgm:spPr/>
    </dgm:pt>
    <dgm:pt modelId="{1BC4B10A-426A-4180-84C2-A439654F00AF}" type="pres">
      <dgm:prSet presAssocID="{555B58C0-C204-4271-974E-4A742B6E39E9}" presName="circ2" presStyleLbl="vennNode1" presStyleIdx="1" presStyleCnt="3" custLinFactNeighborX="3415" custLinFactNeighborY="-24448"/>
      <dgm:spPr/>
    </dgm:pt>
    <dgm:pt modelId="{A2962259-F4FA-4AD3-8E68-8358F3A4CF0E}" type="pres">
      <dgm:prSet presAssocID="{555B58C0-C204-4271-974E-4A742B6E39E9}" presName="circ2Tx" presStyleLbl="revTx" presStyleIdx="0" presStyleCnt="0">
        <dgm:presLayoutVars>
          <dgm:chMax val="0"/>
          <dgm:chPref val="0"/>
          <dgm:bulletEnabled val="1"/>
        </dgm:presLayoutVars>
      </dgm:prSet>
      <dgm:spPr/>
    </dgm:pt>
    <dgm:pt modelId="{86966FEF-236F-4983-ABF0-B39EB1EA0AE8}" type="pres">
      <dgm:prSet presAssocID="{76150D44-8CB1-47B0-8B4F-915CDFC1DF27}" presName="circ3" presStyleLbl="vennNode1" presStyleIdx="2" presStyleCnt="3" custLinFactNeighborX="2996" custLinFactNeighborY="-24474"/>
      <dgm:spPr/>
    </dgm:pt>
    <dgm:pt modelId="{947BF391-F056-4477-9E74-35104AFC8924}" type="pres">
      <dgm:prSet presAssocID="{76150D44-8CB1-47B0-8B4F-915CDFC1DF27}" presName="circ3Tx" presStyleLbl="revTx" presStyleIdx="0" presStyleCnt="0">
        <dgm:presLayoutVars>
          <dgm:chMax val="0"/>
          <dgm:chPref val="0"/>
          <dgm:bulletEnabled val="1"/>
        </dgm:presLayoutVars>
      </dgm:prSet>
      <dgm:spPr/>
    </dgm:pt>
  </dgm:ptLst>
  <dgm:cxnLst>
    <dgm:cxn modelId="{D1352221-6297-4F7E-BA19-AC79948A113E}" srcId="{EF2645F5-6B0E-4F17-B44F-B059A59C9809}" destId="{0493A0FE-8E17-4BBB-A34B-FA473F08D702}" srcOrd="0" destOrd="0" parTransId="{C1551F7E-5030-4941-9347-3C4D4A901F24}" sibTransId="{4C09B9AD-50FB-459B-B760-8B0F3754D1E3}"/>
    <dgm:cxn modelId="{92AE9834-E424-438A-821F-65D34D9472D7}" type="presOf" srcId="{555B58C0-C204-4271-974E-4A742B6E39E9}" destId="{A2962259-F4FA-4AD3-8E68-8358F3A4CF0E}" srcOrd="1" destOrd="0" presId="urn:microsoft.com/office/officeart/2005/8/layout/venn1"/>
    <dgm:cxn modelId="{36309C46-B288-4837-91E7-E60332E18EF5}" type="presOf" srcId="{EF2645F5-6B0E-4F17-B44F-B059A59C9809}" destId="{39E6CA1B-761D-4A00-B4B5-0F17B4FBEB44}" srcOrd="0" destOrd="0" presId="urn:microsoft.com/office/officeart/2005/8/layout/venn1"/>
    <dgm:cxn modelId="{7733D78F-049F-4227-B955-9FE827C0F8E1}" srcId="{EF2645F5-6B0E-4F17-B44F-B059A59C9809}" destId="{555B58C0-C204-4271-974E-4A742B6E39E9}" srcOrd="1" destOrd="0" parTransId="{0CB82C2C-F683-4571-A6C5-FF1403C1AF07}" sibTransId="{8667FD5B-B83E-4BA1-B63E-C8338EDF83D8}"/>
    <dgm:cxn modelId="{6910E2A7-F82F-4C08-A328-AF1B897231D3}" srcId="{EF2645F5-6B0E-4F17-B44F-B059A59C9809}" destId="{76150D44-8CB1-47B0-8B4F-915CDFC1DF27}" srcOrd="2" destOrd="0" parTransId="{4D6D2B58-2A6E-4163-95BD-8166AFDBBC99}" sibTransId="{1A7C1A9A-F8E7-415D-B0CC-23F636F99B01}"/>
    <dgm:cxn modelId="{8C82C2CF-2461-47D7-80A8-55EF094210FC}" type="presOf" srcId="{0493A0FE-8E17-4BBB-A34B-FA473F08D702}" destId="{771D4775-09EB-4881-B2D2-EFEC5507A88D}" srcOrd="0" destOrd="0" presId="urn:microsoft.com/office/officeart/2005/8/layout/venn1"/>
    <dgm:cxn modelId="{9202CBD2-E111-433A-8077-D5780DE6F90D}" type="presOf" srcId="{555B58C0-C204-4271-974E-4A742B6E39E9}" destId="{1BC4B10A-426A-4180-84C2-A439654F00AF}" srcOrd="0" destOrd="0" presId="urn:microsoft.com/office/officeart/2005/8/layout/venn1"/>
    <dgm:cxn modelId="{BF1E8BE3-19AE-4B29-B5C1-0016F567C877}" type="presOf" srcId="{76150D44-8CB1-47B0-8B4F-915CDFC1DF27}" destId="{86966FEF-236F-4983-ABF0-B39EB1EA0AE8}" srcOrd="0" destOrd="0" presId="urn:microsoft.com/office/officeart/2005/8/layout/venn1"/>
    <dgm:cxn modelId="{D7A311E6-3526-4570-998B-09081492C469}" type="presOf" srcId="{0493A0FE-8E17-4BBB-A34B-FA473F08D702}" destId="{0A987838-E119-4A39-A5FF-2C89649CC41D}" srcOrd="1" destOrd="0" presId="urn:microsoft.com/office/officeart/2005/8/layout/venn1"/>
    <dgm:cxn modelId="{517147F5-46C2-46EF-8929-B9A0DD053199}" type="presOf" srcId="{76150D44-8CB1-47B0-8B4F-915CDFC1DF27}" destId="{947BF391-F056-4477-9E74-35104AFC8924}" srcOrd="1" destOrd="0" presId="urn:microsoft.com/office/officeart/2005/8/layout/venn1"/>
    <dgm:cxn modelId="{68A24F12-ED66-4C61-8EE8-1A466A90A91E}" type="presParOf" srcId="{39E6CA1B-761D-4A00-B4B5-0F17B4FBEB44}" destId="{771D4775-09EB-4881-B2D2-EFEC5507A88D}" srcOrd="0" destOrd="0" presId="urn:microsoft.com/office/officeart/2005/8/layout/venn1"/>
    <dgm:cxn modelId="{A59509AA-FFCA-4F14-ABFE-662DF2694720}" type="presParOf" srcId="{39E6CA1B-761D-4A00-B4B5-0F17B4FBEB44}" destId="{0A987838-E119-4A39-A5FF-2C89649CC41D}" srcOrd="1" destOrd="0" presId="urn:microsoft.com/office/officeart/2005/8/layout/venn1"/>
    <dgm:cxn modelId="{EA7B24AD-1F3C-4ED9-BD51-86ABADC46F72}" type="presParOf" srcId="{39E6CA1B-761D-4A00-B4B5-0F17B4FBEB44}" destId="{1BC4B10A-426A-4180-84C2-A439654F00AF}" srcOrd="2" destOrd="0" presId="urn:microsoft.com/office/officeart/2005/8/layout/venn1"/>
    <dgm:cxn modelId="{235FB27D-0272-4C02-980B-5344EC95178B}" type="presParOf" srcId="{39E6CA1B-761D-4A00-B4B5-0F17B4FBEB44}" destId="{A2962259-F4FA-4AD3-8E68-8358F3A4CF0E}" srcOrd="3" destOrd="0" presId="urn:microsoft.com/office/officeart/2005/8/layout/venn1"/>
    <dgm:cxn modelId="{14069171-1E76-4A52-A21D-7B57B2D348CD}" type="presParOf" srcId="{39E6CA1B-761D-4A00-B4B5-0F17B4FBEB44}" destId="{86966FEF-236F-4983-ABF0-B39EB1EA0AE8}" srcOrd="4" destOrd="0" presId="urn:microsoft.com/office/officeart/2005/8/layout/venn1"/>
    <dgm:cxn modelId="{CFCC4B1E-3264-4671-B5B9-576786AD3C2E}" type="presParOf" srcId="{39E6CA1B-761D-4A00-B4B5-0F17B4FBEB44}" destId="{947BF391-F056-4477-9E74-35104AFC8924}"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D4775-09EB-4881-B2D2-EFEC5507A88D}">
      <dsp:nvSpPr>
        <dsp:cNvPr id="0" name=""/>
        <dsp:cNvSpPr/>
      </dsp:nvSpPr>
      <dsp:spPr>
        <a:xfrm>
          <a:off x="2143585" y="59741"/>
          <a:ext cx="2867576" cy="2867576"/>
        </a:xfrm>
        <a:prstGeom prst="ellipse">
          <a:avLst/>
        </a:prstGeom>
        <a:solidFill>
          <a:srgbClr val="5B9BD5">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120000"/>
            </a:lnSpc>
            <a:spcBef>
              <a:spcPct val="0"/>
            </a:spcBef>
            <a:spcAft>
              <a:spcPts val="0"/>
            </a:spcAft>
            <a:buNone/>
          </a:pPr>
          <a:endParaRPr lang="en-US" sz="2400" b="1" kern="1200">
            <a:solidFill>
              <a:sysClr val="windowText" lastClr="000000">
                <a:hueOff val="0"/>
                <a:satOff val="0"/>
                <a:lumOff val="0"/>
                <a:alphaOff val="0"/>
              </a:sysClr>
            </a:solidFill>
            <a:latin typeface="+mj-lt"/>
            <a:ea typeface="+mn-ea"/>
            <a:cs typeface="+mn-cs"/>
          </a:endParaRPr>
        </a:p>
      </dsp:txBody>
      <dsp:txXfrm>
        <a:off x="2833890" y="750543"/>
        <a:ext cx="1486967" cy="912457"/>
      </dsp:txXfrm>
    </dsp:sp>
    <dsp:sp modelId="{1BC4B10A-426A-4180-84C2-A439654F00AF}">
      <dsp:nvSpPr>
        <dsp:cNvPr id="0" name=""/>
        <dsp:cNvSpPr/>
      </dsp:nvSpPr>
      <dsp:spPr>
        <a:xfrm>
          <a:off x="3276230" y="1150911"/>
          <a:ext cx="2867576" cy="2867576"/>
        </a:xfrm>
        <a:prstGeom prst="ellipse">
          <a:avLst/>
        </a:prstGeom>
        <a:solidFill>
          <a:srgbClr val="5B9BD5">
            <a:alpha val="50000"/>
            <a:hueOff val="-3379271"/>
            <a:satOff val="-8710"/>
            <a:lumOff val="-588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120000"/>
            </a:lnSpc>
            <a:spcBef>
              <a:spcPct val="0"/>
            </a:spcBef>
            <a:spcAft>
              <a:spcPts val="0"/>
            </a:spcAft>
            <a:buNone/>
          </a:pPr>
          <a:r>
            <a:rPr lang="en-US" sz="2400" b="1" kern="1200">
              <a:solidFill>
                <a:sysClr val="windowText" lastClr="000000">
                  <a:hueOff val="0"/>
                  <a:satOff val="0"/>
                  <a:lumOff val="0"/>
                  <a:alphaOff val="0"/>
                </a:sysClr>
              </a:solidFill>
              <a:latin typeface="+mj-lt"/>
              <a:ea typeface="+mn-ea"/>
              <a:cs typeface="+mn-cs"/>
            </a:rPr>
            <a:t> </a:t>
          </a:r>
        </a:p>
      </dsp:txBody>
      <dsp:txXfrm>
        <a:off x="4405199" y="2122672"/>
        <a:ext cx="1216609" cy="1115225"/>
      </dsp:txXfrm>
    </dsp:sp>
    <dsp:sp modelId="{86966FEF-236F-4983-ABF0-B39EB1EA0AE8}">
      <dsp:nvSpPr>
        <dsp:cNvPr id="0" name=""/>
        <dsp:cNvSpPr/>
      </dsp:nvSpPr>
      <dsp:spPr>
        <a:xfrm>
          <a:off x="1218639" y="1150997"/>
          <a:ext cx="2867576" cy="2867576"/>
        </a:xfrm>
        <a:prstGeom prst="ellipse">
          <a:avLst/>
        </a:prstGeom>
        <a:solidFill>
          <a:srgbClr val="5B9BD5">
            <a:alpha val="50000"/>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120000"/>
            </a:lnSpc>
            <a:spcBef>
              <a:spcPct val="0"/>
            </a:spcBef>
            <a:spcAft>
              <a:spcPts val="0"/>
            </a:spcAft>
            <a:buNone/>
          </a:pPr>
          <a:r>
            <a:rPr lang="en-US" altLang="nl-BE" sz="2400" b="1" kern="1200">
              <a:latin typeface="+mj-lt"/>
            </a:rPr>
            <a:t> </a:t>
          </a:r>
          <a:endParaRPr lang="en-US" sz="2400" b="1" kern="1200">
            <a:solidFill>
              <a:sysClr val="windowText" lastClr="000000">
                <a:hueOff val="0"/>
                <a:satOff val="0"/>
                <a:lumOff val="0"/>
                <a:alphaOff val="0"/>
              </a:sysClr>
            </a:solidFill>
            <a:latin typeface="+mj-lt"/>
            <a:ea typeface="+mn-ea"/>
            <a:cs typeface="+mn-cs"/>
          </a:endParaRPr>
        </a:p>
      </dsp:txBody>
      <dsp:txXfrm>
        <a:off x="1740637" y="2122758"/>
        <a:ext cx="1216609" cy="11152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D4775-09EB-4881-B2D2-EFEC5507A88D}">
      <dsp:nvSpPr>
        <dsp:cNvPr id="0" name=""/>
        <dsp:cNvSpPr/>
      </dsp:nvSpPr>
      <dsp:spPr>
        <a:xfrm>
          <a:off x="5635606" y="129989"/>
          <a:ext cx="6239508" cy="6239508"/>
        </a:xfrm>
        <a:prstGeom prst="ellipse">
          <a:avLst/>
        </a:prstGeom>
        <a:solidFill>
          <a:srgbClr val="5B9BD5">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120000"/>
            </a:lnSpc>
            <a:spcBef>
              <a:spcPct val="0"/>
            </a:spcBef>
            <a:spcAft>
              <a:spcPts val="0"/>
            </a:spcAft>
            <a:buNone/>
          </a:pPr>
          <a:endParaRPr lang="en-US" sz="2400" b="1" kern="1200">
            <a:solidFill>
              <a:sysClr val="windowText" lastClr="000000">
                <a:hueOff val="0"/>
                <a:satOff val="0"/>
                <a:lumOff val="0"/>
                <a:alphaOff val="0"/>
              </a:sysClr>
            </a:solidFill>
            <a:latin typeface="+mj-lt"/>
            <a:ea typeface="+mn-ea"/>
            <a:cs typeface="+mn-cs"/>
          </a:endParaRPr>
        </a:p>
      </dsp:txBody>
      <dsp:txXfrm>
        <a:off x="7137627" y="1633093"/>
        <a:ext cx="3235465" cy="1985398"/>
      </dsp:txXfrm>
    </dsp:sp>
    <dsp:sp modelId="{1BC4B10A-426A-4180-84C2-A439654F00AF}">
      <dsp:nvSpPr>
        <dsp:cNvPr id="0" name=""/>
        <dsp:cNvSpPr/>
      </dsp:nvSpPr>
      <dsp:spPr>
        <a:xfrm>
          <a:off x="8100108" y="2504247"/>
          <a:ext cx="6239508" cy="6239508"/>
        </a:xfrm>
        <a:prstGeom prst="ellipse">
          <a:avLst/>
        </a:prstGeom>
        <a:solidFill>
          <a:srgbClr val="5B9BD5">
            <a:alpha val="50000"/>
            <a:hueOff val="-3379271"/>
            <a:satOff val="-8710"/>
            <a:lumOff val="-588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120000"/>
            </a:lnSpc>
            <a:spcBef>
              <a:spcPct val="0"/>
            </a:spcBef>
            <a:spcAft>
              <a:spcPts val="0"/>
            </a:spcAft>
            <a:buNone/>
          </a:pPr>
          <a:endParaRPr lang="en-US" sz="2400" b="1" kern="1200">
            <a:solidFill>
              <a:sysClr val="windowText" lastClr="000000">
                <a:hueOff val="0"/>
                <a:satOff val="0"/>
                <a:lumOff val="0"/>
                <a:alphaOff val="0"/>
              </a:sysClr>
            </a:solidFill>
            <a:latin typeface="+mj-lt"/>
            <a:ea typeface="+mn-ea"/>
            <a:cs typeface="+mn-cs"/>
          </a:endParaRPr>
        </a:p>
      </dsp:txBody>
      <dsp:txXfrm>
        <a:off x="10556610" y="4618685"/>
        <a:ext cx="2647198" cy="2426599"/>
      </dsp:txXfrm>
    </dsp:sp>
    <dsp:sp modelId="{86966FEF-236F-4983-ABF0-B39EB1EA0AE8}">
      <dsp:nvSpPr>
        <dsp:cNvPr id="0" name=""/>
        <dsp:cNvSpPr/>
      </dsp:nvSpPr>
      <dsp:spPr>
        <a:xfrm>
          <a:off x="3571119" y="2502625"/>
          <a:ext cx="6239508" cy="6239508"/>
        </a:xfrm>
        <a:prstGeom prst="ellipse">
          <a:avLst/>
        </a:prstGeom>
        <a:solidFill>
          <a:srgbClr val="5B9BD5">
            <a:alpha val="50000"/>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120000"/>
            </a:lnSpc>
            <a:spcBef>
              <a:spcPct val="0"/>
            </a:spcBef>
            <a:spcAft>
              <a:spcPts val="0"/>
            </a:spcAft>
            <a:buNone/>
          </a:pPr>
          <a:endParaRPr lang="en-US" sz="2400" b="1" kern="1200">
            <a:solidFill>
              <a:sysClr val="windowText" lastClr="000000">
                <a:hueOff val="0"/>
                <a:satOff val="0"/>
                <a:lumOff val="0"/>
                <a:alphaOff val="0"/>
              </a:sysClr>
            </a:solidFill>
            <a:latin typeface="+mj-lt"/>
            <a:ea typeface="+mn-ea"/>
            <a:cs typeface="+mn-cs"/>
          </a:endParaRPr>
        </a:p>
      </dsp:txBody>
      <dsp:txXfrm>
        <a:off x="4706926" y="4617062"/>
        <a:ext cx="2647198" cy="242659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86680C0C-85DF-417F-8238-DB0D15743621}" type="datetimeFigureOut">
              <a:rPr lang="en-GB" smtClean="0"/>
              <a:t>13/01/2025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539A0A48-EDB1-4AFE-B1B7-10CE2A416496}" type="slidenum">
              <a:rPr lang="en-GB" smtClean="0"/>
              <a:t>‹nr.›</a:t>
            </a:fld>
            <a:endParaRPr lang="en-GB"/>
          </a:p>
        </p:txBody>
      </p:sp>
    </p:spTree>
    <p:extLst>
      <p:ext uri="{BB962C8B-B14F-4D97-AF65-F5344CB8AC3E}">
        <p14:creationId xmlns:p14="http://schemas.microsoft.com/office/powerpoint/2010/main" val="326201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9A0A48-EDB1-4AFE-B1B7-10CE2A416496}" type="slidenum">
              <a:rPr lang="en-US" smtClean="0"/>
              <a:t>1</a:t>
            </a:fld>
            <a:endParaRPr lang="en-US"/>
          </a:p>
        </p:txBody>
      </p:sp>
    </p:spTree>
    <p:extLst>
      <p:ext uri="{BB962C8B-B14F-4D97-AF65-F5344CB8AC3E}">
        <p14:creationId xmlns:p14="http://schemas.microsoft.com/office/powerpoint/2010/main" val="3163539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E5681C83-A919-44BC-BC94-2934C1045F1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F7ABCAD-250E-401A-B958-F437DA8A630E}" type="slidenum">
              <a:rPr lang="en-US" altLang="nl-BE" sz="1200"/>
              <a:pPr algn="r" eaLnBrk="1" hangingPunct="1"/>
              <a:t>10</a:t>
            </a:fld>
            <a:endParaRPr lang="en-US" altLang="nl-BE" sz="1200"/>
          </a:p>
        </p:txBody>
      </p:sp>
      <p:sp>
        <p:nvSpPr>
          <p:cNvPr id="19459" name="Rectangle 2055">
            <a:extLst>
              <a:ext uri="{FF2B5EF4-FFF2-40B4-BE49-F238E27FC236}">
                <a16:creationId xmlns:a16="http://schemas.microsoft.com/office/drawing/2014/main" id="{98061187-D956-4E71-96F8-E5093B7B1AD9}"/>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2941018-0422-450D-A6CC-11C1D864CB3F}" type="slidenum">
              <a:rPr lang="en-US" altLang="nl-BE" sz="1200" smtClean="0">
                <a:latin typeface="Times New Roman" panose="02020603050405020304" pitchFamily="18" charset="0"/>
              </a:rPr>
              <a:pPr algn="r" eaLnBrk="1" hangingPunct="1"/>
              <a:t>10</a:t>
            </a:fld>
            <a:endParaRPr lang="en-US" altLang="nl-BE" sz="1200">
              <a:latin typeface="Times New Roman" panose="02020603050405020304" pitchFamily="18" charset="0"/>
            </a:endParaRPr>
          </a:p>
        </p:txBody>
      </p:sp>
      <p:sp>
        <p:nvSpPr>
          <p:cNvPr id="19460" name="Rectangle 2">
            <a:extLst>
              <a:ext uri="{FF2B5EF4-FFF2-40B4-BE49-F238E27FC236}">
                <a16:creationId xmlns:a16="http://schemas.microsoft.com/office/drawing/2014/main" id="{C1E66680-6E11-4834-8265-43A405E4D4FC}"/>
              </a:ext>
            </a:extLst>
          </p:cNvPr>
          <p:cNvSpPr>
            <a:spLocks noGrp="1" noRot="1" noChangeAspect="1" noChangeArrowheads="1" noTextEdit="1"/>
          </p:cNvSpPr>
          <p:nvPr>
            <p:ph type="sldImg"/>
          </p:nvPr>
        </p:nvSpPr>
        <p:spPr>
          <a:ln/>
        </p:spPr>
      </p:sp>
      <p:sp>
        <p:nvSpPr>
          <p:cNvPr id="19461" name="Rectangle 3">
            <a:extLst>
              <a:ext uri="{FF2B5EF4-FFF2-40B4-BE49-F238E27FC236}">
                <a16:creationId xmlns:a16="http://schemas.microsoft.com/office/drawing/2014/main" id="{3DE5A129-FBB6-4419-8E99-DB8EBF39725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BE">
                <a:latin typeface="Arial" panose="020B0604020202020204" pitchFamily="34" charset="0"/>
              </a:rPr>
              <a:t>At methodological level, part of our research group analyses management or marketing issues at different supply chain levels simultaneously.</a:t>
            </a:r>
          </a:p>
          <a:p>
            <a:pPr eaLnBrk="1" hangingPunct="1"/>
            <a:r>
              <a:rPr lang="en-US" altLang="nl-BE">
                <a:latin typeface="Arial" panose="020B0604020202020204" pitchFamily="34" charset="0"/>
              </a:rPr>
              <a:t>To better evaluate stakeholder behavior, I (PAUSE) examine ways to advance novel research methods such as experimental auctions, which are used to measure willingness-to-pay in a more reliable way. </a:t>
            </a:r>
          </a:p>
          <a:p>
            <a:pPr eaLnBrk="1" hangingPunct="1"/>
            <a:r>
              <a:rPr lang="en-US" altLang="nl-BE">
                <a:latin typeface="Arial" panose="020B0604020202020204" pitchFamily="34" charset="0"/>
              </a:rPr>
              <a:t>Regarding sensory analysis, novel tools are being tested, such as virtual reality environments, and implicit measures of consumers’ sensory evaluation</a:t>
            </a:r>
          </a:p>
        </p:txBody>
      </p:sp>
    </p:spTree>
    <p:extLst>
      <p:ext uri="{BB962C8B-B14F-4D97-AF65-F5344CB8AC3E}">
        <p14:creationId xmlns:p14="http://schemas.microsoft.com/office/powerpoint/2010/main" val="1637764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E5681C83-A919-44BC-BC94-2934C1045F1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F7ABCAD-250E-401A-B958-F437DA8A630E}" type="slidenum">
              <a:rPr lang="en-US" altLang="nl-BE" sz="1200"/>
              <a:pPr algn="r" eaLnBrk="1" hangingPunct="1"/>
              <a:t>11</a:t>
            </a:fld>
            <a:endParaRPr lang="en-US" altLang="nl-BE" sz="1200"/>
          </a:p>
        </p:txBody>
      </p:sp>
      <p:sp>
        <p:nvSpPr>
          <p:cNvPr id="19459" name="Rectangle 2055">
            <a:extLst>
              <a:ext uri="{FF2B5EF4-FFF2-40B4-BE49-F238E27FC236}">
                <a16:creationId xmlns:a16="http://schemas.microsoft.com/office/drawing/2014/main" id="{98061187-D956-4E71-96F8-E5093B7B1AD9}"/>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2941018-0422-450D-A6CC-11C1D864CB3F}" type="slidenum">
              <a:rPr lang="en-US" altLang="nl-BE" sz="1200" smtClean="0">
                <a:latin typeface="Times New Roman" panose="02020603050405020304" pitchFamily="18" charset="0"/>
              </a:rPr>
              <a:pPr algn="r" eaLnBrk="1" hangingPunct="1"/>
              <a:t>11</a:t>
            </a:fld>
            <a:endParaRPr lang="en-US" altLang="nl-BE" sz="1200">
              <a:latin typeface="Times New Roman" panose="02020603050405020304" pitchFamily="18" charset="0"/>
            </a:endParaRPr>
          </a:p>
        </p:txBody>
      </p:sp>
      <p:sp>
        <p:nvSpPr>
          <p:cNvPr id="19460" name="Rectangle 2">
            <a:extLst>
              <a:ext uri="{FF2B5EF4-FFF2-40B4-BE49-F238E27FC236}">
                <a16:creationId xmlns:a16="http://schemas.microsoft.com/office/drawing/2014/main" id="{C1E66680-6E11-4834-8265-43A405E4D4FC}"/>
              </a:ext>
            </a:extLst>
          </p:cNvPr>
          <p:cNvSpPr>
            <a:spLocks noGrp="1" noRot="1" noChangeAspect="1" noChangeArrowheads="1" noTextEdit="1"/>
          </p:cNvSpPr>
          <p:nvPr>
            <p:ph type="sldImg"/>
          </p:nvPr>
        </p:nvSpPr>
        <p:spPr>
          <a:ln/>
        </p:spPr>
      </p:sp>
      <p:sp>
        <p:nvSpPr>
          <p:cNvPr id="19461" name="Rectangle 3">
            <a:extLst>
              <a:ext uri="{FF2B5EF4-FFF2-40B4-BE49-F238E27FC236}">
                <a16:creationId xmlns:a16="http://schemas.microsoft.com/office/drawing/2014/main" id="{3DE5A129-FBB6-4419-8E99-DB8EBF39725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BE">
                <a:latin typeface="Arial" panose="020B0604020202020204" pitchFamily="34" charset="0"/>
              </a:rPr>
              <a:t>Last but not least, at empirical level, our research group has the expertise to perform economic analysis of management practices, such as lean management, or to measure economic sustainability. </a:t>
            </a:r>
          </a:p>
          <a:p>
            <a:pPr eaLnBrk="1" hangingPunct="1"/>
            <a:r>
              <a:rPr lang="en-US" altLang="nl-BE">
                <a:latin typeface="Arial" panose="020B0604020202020204" pitchFamily="34" charset="0"/>
              </a:rPr>
              <a:t>I particularly target the socio-economic evaluation of innovations and technologies in order to assess their market potential in its broad sense, from farm to fork. This requires either ex-ante or ex-post analysis. </a:t>
            </a:r>
          </a:p>
          <a:p>
            <a:pPr eaLnBrk="1" hangingPunct="1"/>
            <a:r>
              <a:rPr lang="en-US" altLang="nl-BE">
                <a:latin typeface="Arial" panose="020B0604020202020204" pitchFamily="34" charset="0"/>
              </a:rPr>
              <a:t>Due to the applied nature of our research, the scope of projects in our group is broad, from research in the European Union to developing regions. </a:t>
            </a:r>
          </a:p>
        </p:txBody>
      </p:sp>
    </p:spTree>
    <p:extLst>
      <p:ext uri="{BB962C8B-B14F-4D97-AF65-F5344CB8AC3E}">
        <p14:creationId xmlns:p14="http://schemas.microsoft.com/office/powerpoint/2010/main" val="3332923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Zie</a:t>
            </a:r>
            <a:r>
              <a:rPr lang="en-US"/>
              <a:t> excel file met de </a:t>
            </a:r>
            <a:r>
              <a:rPr lang="en-US" err="1"/>
              <a:t>publicaties</a:t>
            </a:r>
            <a:r>
              <a:rPr lang="en-US"/>
              <a:t> </a:t>
            </a:r>
            <a:r>
              <a:rPr lang="en-US" err="1"/>
              <a:t>sedert</a:t>
            </a:r>
            <a:r>
              <a:rPr lang="en-US"/>
              <a:t> 2015. </a:t>
            </a:r>
            <a:r>
              <a:rPr lang="en-US" err="1"/>
              <a:t>Gebaseerd</a:t>
            </a:r>
            <a:r>
              <a:rPr lang="en-US"/>
              <a:t> op biblio output</a:t>
            </a:r>
          </a:p>
          <a:p>
            <a:endParaRPr lang="en-US"/>
          </a:p>
          <a:p>
            <a:r>
              <a:rPr lang="en-US"/>
              <a:t>Research network </a:t>
            </a:r>
            <a:r>
              <a:rPr lang="en-US" err="1"/>
              <a:t>nog</a:t>
            </a:r>
            <a:r>
              <a:rPr lang="en-US"/>
              <a:t> </a:t>
            </a:r>
            <a:r>
              <a:rPr lang="en-US" err="1"/>
              <a:t>geen</a:t>
            </a:r>
            <a:r>
              <a:rPr lang="en-US"/>
              <a:t> slide </a:t>
            </a:r>
          </a:p>
          <a:p>
            <a:r>
              <a:rPr lang="en-US"/>
              <a:t>Private versus public</a:t>
            </a:r>
          </a:p>
          <a:p>
            <a:r>
              <a:rPr lang="en-US" err="1"/>
              <a:t>Wereldkaart</a:t>
            </a:r>
            <a:r>
              <a:rPr lang="en-US"/>
              <a:t> met </a:t>
            </a:r>
            <a:r>
              <a:rPr lang="en-US" err="1"/>
              <a:t>verschillende</a:t>
            </a:r>
            <a:r>
              <a:rPr lang="en-US"/>
              <a:t> </a:t>
            </a:r>
            <a:r>
              <a:rPr lang="en-US" err="1"/>
              <a:t>landen</a:t>
            </a:r>
            <a:r>
              <a:rPr lang="en-US"/>
              <a:t> </a:t>
            </a:r>
            <a:r>
              <a:rPr lang="en-US" err="1"/>
              <a:t>aangeduid</a:t>
            </a:r>
            <a:r>
              <a:rPr lang="en-US"/>
              <a:t>?</a:t>
            </a:r>
          </a:p>
          <a:p>
            <a:endParaRPr lang="en-US"/>
          </a:p>
          <a:p>
            <a:r>
              <a:rPr lang="en-US" err="1"/>
              <a:t>Wereldwijd</a:t>
            </a:r>
            <a:r>
              <a:rPr lang="en-US"/>
              <a:t> sensory: Copenhagen University, University of Adelaide, Campden Hungary, INRAE, NZ Institute for plant and Food Research, </a:t>
            </a:r>
            <a:r>
              <a:rPr lang="en-US" err="1"/>
              <a:t>Nofima</a:t>
            </a:r>
            <a:r>
              <a:rPr lang="en-US"/>
              <a:t> (</a:t>
            </a:r>
            <a:r>
              <a:rPr lang="en-US" err="1"/>
              <a:t>er</a:t>
            </a:r>
            <a:r>
              <a:rPr lang="en-US"/>
              <a:t> </a:t>
            </a:r>
            <a:r>
              <a:rPr lang="en-US" err="1"/>
              <a:t>zullen</a:t>
            </a:r>
            <a:r>
              <a:rPr lang="en-US"/>
              <a:t> </a:t>
            </a:r>
            <a:r>
              <a:rPr lang="en-US" err="1"/>
              <a:t>er</a:t>
            </a:r>
            <a:r>
              <a:rPr lang="en-US"/>
              <a:t> </a:t>
            </a:r>
            <a:r>
              <a:rPr lang="en-US" err="1"/>
              <a:t>normaal</a:t>
            </a:r>
            <a:r>
              <a:rPr lang="en-US"/>
              <a:t> </a:t>
            </a:r>
            <a:r>
              <a:rPr lang="en-US" err="1"/>
              <a:t>nog</a:t>
            </a:r>
            <a:r>
              <a:rPr lang="en-US"/>
              <a:t> </a:t>
            </a:r>
            <a:r>
              <a:rPr lang="en-US" err="1"/>
              <a:t>wel</a:t>
            </a:r>
            <a:r>
              <a:rPr lang="en-US"/>
              <a:t> wat </a:t>
            </a:r>
            <a:r>
              <a:rPr lang="en-US" err="1"/>
              <a:t>bijkomen</a:t>
            </a:r>
            <a:r>
              <a:rPr lang="en-US"/>
              <a:t> </a:t>
            </a:r>
            <a:r>
              <a:rPr lang="en-US" err="1"/>
              <a:t>omwille</a:t>
            </a:r>
            <a:r>
              <a:rPr lang="en-US"/>
              <a:t> van de </a:t>
            </a:r>
            <a:r>
              <a:rPr lang="en-US" err="1"/>
              <a:t>nieuwe</a:t>
            </a:r>
            <a:r>
              <a:rPr lang="en-US"/>
              <a:t> </a:t>
            </a:r>
            <a:r>
              <a:rPr lang="en-US" err="1"/>
              <a:t>Europese</a:t>
            </a:r>
            <a:r>
              <a:rPr lang="en-US"/>
              <a:t> </a:t>
            </a:r>
            <a:r>
              <a:rPr lang="en-US" err="1"/>
              <a:t>projecten</a:t>
            </a:r>
            <a:r>
              <a:rPr lang="en-US"/>
              <a:t>).</a:t>
            </a:r>
          </a:p>
          <a:p>
            <a:endParaRPr lang="en-US"/>
          </a:p>
          <a:p>
            <a:endParaRPr lang="en-US"/>
          </a:p>
          <a:p>
            <a:r>
              <a:rPr lang="en-US" err="1"/>
              <a:t>Dacht</a:t>
            </a:r>
            <a:r>
              <a:rPr lang="en-US"/>
              <a:t> </a:t>
            </a:r>
            <a:r>
              <a:rPr lang="en-US" err="1"/>
              <a:t>ook</a:t>
            </a:r>
            <a:r>
              <a:rPr lang="en-US"/>
              <a:t> </a:t>
            </a:r>
            <a:r>
              <a:rPr lang="en-US" err="1"/>
              <a:t>nog</a:t>
            </a:r>
            <a:r>
              <a:rPr lang="en-US"/>
              <a:t> </a:t>
            </a:r>
            <a:r>
              <a:rPr lang="en-US" err="1"/>
              <a:t>aan</a:t>
            </a:r>
            <a:r>
              <a:rPr lang="en-US"/>
              <a:t> </a:t>
            </a:r>
            <a:r>
              <a:rPr lang="en-US" err="1"/>
              <a:t>een</a:t>
            </a:r>
            <a:r>
              <a:rPr lang="en-US"/>
              <a:t> </a:t>
            </a:r>
            <a:r>
              <a:rPr lang="en-US" err="1"/>
              <a:t>wordcloud</a:t>
            </a:r>
            <a:r>
              <a:rPr lang="en-US"/>
              <a:t>, maar dan </a:t>
            </a:r>
            <a:r>
              <a:rPr lang="en-US" err="1"/>
              <a:t>komt</a:t>
            </a:r>
            <a:r>
              <a:rPr lang="en-US"/>
              <a:t> </a:t>
            </a:r>
            <a:r>
              <a:rPr lang="en-US" err="1"/>
              <a:t>natuurlijk</a:t>
            </a:r>
            <a:r>
              <a:rPr lang="en-US"/>
              <a:t> </a:t>
            </a:r>
            <a:r>
              <a:rPr lang="en-US" err="1"/>
              <a:t>vooral</a:t>
            </a:r>
            <a:r>
              <a:rPr lang="en-US"/>
              <a:t> </a:t>
            </a:r>
            <a:r>
              <a:rPr lang="en-US" err="1"/>
              <a:t>naar</a:t>
            </a:r>
            <a:r>
              <a:rPr lang="en-US"/>
              <a:t> </a:t>
            </a:r>
            <a:r>
              <a:rPr lang="en-US" err="1"/>
              <a:t>boven</a:t>
            </a:r>
            <a:r>
              <a:rPr lang="en-US"/>
              <a:t> </a:t>
            </a:r>
            <a:r>
              <a:rPr lang="en-US" err="1"/>
              <a:t>welke</a:t>
            </a:r>
            <a:r>
              <a:rPr lang="en-US"/>
              <a:t> journals we het </a:t>
            </a:r>
            <a:r>
              <a:rPr lang="en-US" err="1"/>
              <a:t>meest</a:t>
            </a:r>
            <a:r>
              <a:rPr lang="en-US"/>
              <a:t> in </a:t>
            </a:r>
            <a:r>
              <a:rPr lang="en-US" err="1"/>
              <a:t>gepubliceerd</a:t>
            </a:r>
            <a:r>
              <a:rPr lang="en-US"/>
              <a:t> </a:t>
            </a:r>
            <a:r>
              <a:rPr lang="en-US" err="1"/>
              <a:t>hebben</a:t>
            </a:r>
            <a:r>
              <a:rPr lang="en-US"/>
              <a:t> </a:t>
            </a:r>
            <a:r>
              <a:rPr lang="en-US" err="1"/>
              <a:t>terwijl</a:t>
            </a:r>
            <a:r>
              <a:rPr lang="en-US"/>
              <a:t> het </a:t>
            </a:r>
            <a:r>
              <a:rPr lang="en-US" err="1"/>
              <a:t>wellicht</a:t>
            </a:r>
            <a:r>
              <a:rPr lang="en-US"/>
              <a:t> </a:t>
            </a:r>
            <a:r>
              <a:rPr lang="en-US" err="1"/>
              <a:t>beter</a:t>
            </a:r>
            <a:r>
              <a:rPr lang="en-US"/>
              <a:t> is om de </a:t>
            </a:r>
            <a:r>
              <a:rPr lang="en-US" err="1"/>
              <a:t>belangrijkste</a:t>
            </a:r>
            <a:r>
              <a:rPr lang="en-US"/>
              <a:t> </a:t>
            </a:r>
            <a:r>
              <a:rPr lang="en-US" err="1"/>
              <a:t>erin</a:t>
            </a:r>
            <a:r>
              <a:rPr lang="en-US"/>
              <a:t> </a:t>
            </a:r>
            <a:r>
              <a:rPr lang="en-US" err="1"/>
              <a:t>te</a:t>
            </a:r>
            <a:r>
              <a:rPr lang="en-US"/>
              <a:t> </a:t>
            </a:r>
            <a:r>
              <a:rPr lang="en-US" err="1"/>
              <a:t>hebben</a:t>
            </a:r>
            <a:endParaRPr lang="en-US"/>
          </a:p>
        </p:txBody>
      </p:sp>
      <p:sp>
        <p:nvSpPr>
          <p:cNvPr id="4" name="Slide Number Placeholder 3"/>
          <p:cNvSpPr>
            <a:spLocks noGrp="1"/>
          </p:cNvSpPr>
          <p:nvPr>
            <p:ph type="sldNum" sz="quarter" idx="5"/>
          </p:nvPr>
        </p:nvSpPr>
        <p:spPr/>
        <p:txBody>
          <a:bodyPr/>
          <a:lstStyle/>
          <a:p>
            <a:fld id="{539A0A48-EDB1-4AFE-B1B7-10CE2A416496}" type="slidenum">
              <a:rPr lang="en-US" smtClean="0"/>
              <a:t>12</a:t>
            </a:fld>
            <a:endParaRPr lang="en-US"/>
          </a:p>
        </p:txBody>
      </p:sp>
    </p:spTree>
    <p:extLst>
      <p:ext uri="{BB962C8B-B14F-4D97-AF65-F5344CB8AC3E}">
        <p14:creationId xmlns:p14="http://schemas.microsoft.com/office/powerpoint/2010/main" val="3655769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9A0A48-EDB1-4AFE-B1B7-10CE2A416496}" type="slidenum">
              <a:rPr lang="en-US" smtClean="0"/>
              <a:t>13</a:t>
            </a:fld>
            <a:endParaRPr lang="en-US"/>
          </a:p>
        </p:txBody>
      </p:sp>
    </p:spTree>
    <p:extLst>
      <p:ext uri="{BB962C8B-B14F-4D97-AF65-F5344CB8AC3E}">
        <p14:creationId xmlns:p14="http://schemas.microsoft.com/office/powerpoint/2010/main" val="3104547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AEB8882C-7051-428E-8610-D4B3CB5C16F6}"/>
              </a:ext>
            </a:extLst>
          </p:cNvPr>
          <p:cNvSpPr txBox="1">
            <a:spLocks noGrp="1" noChangeArrowheads="1"/>
          </p:cNvSpPr>
          <p:nvPr/>
        </p:nvSpPr>
        <p:spPr bwMode="auto">
          <a:xfrm>
            <a:off x="3850443" y="9430091"/>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3D6FF01-0736-4251-9104-27C10CF56F66}" type="slidenum">
              <a:rPr lang="en-US" altLang="nl-BE" sz="1200"/>
              <a:pPr algn="r" eaLnBrk="1" hangingPunct="1"/>
              <a:t>14</a:t>
            </a:fld>
            <a:endParaRPr lang="en-US" altLang="nl-BE" sz="1200"/>
          </a:p>
        </p:txBody>
      </p:sp>
      <p:sp>
        <p:nvSpPr>
          <p:cNvPr id="21507" name="Rectangle 2055">
            <a:extLst>
              <a:ext uri="{FF2B5EF4-FFF2-40B4-BE49-F238E27FC236}">
                <a16:creationId xmlns:a16="http://schemas.microsoft.com/office/drawing/2014/main" id="{29C3F805-F529-4FD5-AC81-4145B3337235}"/>
              </a:ext>
            </a:extLst>
          </p:cNvPr>
          <p:cNvSpPr txBox="1">
            <a:spLocks noGrp="1" noChangeArrowheads="1"/>
          </p:cNvSpPr>
          <p:nvPr/>
        </p:nvSpPr>
        <p:spPr bwMode="auto">
          <a:xfrm>
            <a:off x="3852016" y="9431814"/>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50846130-C8FB-437B-9398-EDC0EFAD5B98}" type="slidenum">
              <a:rPr lang="en-US" altLang="nl-BE" sz="1200" smtClean="0">
                <a:latin typeface="Times New Roman" panose="02020603050405020304" pitchFamily="18" charset="0"/>
              </a:rPr>
              <a:pPr algn="r" eaLnBrk="1" hangingPunct="1"/>
              <a:t>14</a:t>
            </a:fld>
            <a:endParaRPr lang="en-US" altLang="nl-BE" sz="1200">
              <a:latin typeface="Times New Roman" panose="02020603050405020304" pitchFamily="18" charset="0"/>
            </a:endParaRPr>
          </a:p>
        </p:txBody>
      </p:sp>
      <p:sp>
        <p:nvSpPr>
          <p:cNvPr id="21508" name="Rectangle 2">
            <a:extLst>
              <a:ext uri="{FF2B5EF4-FFF2-40B4-BE49-F238E27FC236}">
                <a16:creationId xmlns:a16="http://schemas.microsoft.com/office/drawing/2014/main" id="{F41D0EDA-E911-44AA-A654-99BBF23E3B82}"/>
              </a:ext>
            </a:extLst>
          </p:cNvPr>
          <p:cNvSpPr>
            <a:spLocks noGrp="1" noRot="1" noChangeAspect="1" noChangeArrowheads="1" noTextEdit="1"/>
          </p:cNvSpPr>
          <p:nvPr>
            <p:ph type="sldImg"/>
          </p:nvPr>
        </p:nvSpPr>
        <p:spPr>
          <a:ln/>
        </p:spPr>
      </p:sp>
      <p:sp>
        <p:nvSpPr>
          <p:cNvPr id="21509" name="Rectangle 3">
            <a:extLst>
              <a:ext uri="{FF2B5EF4-FFF2-40B4-BE49-F238E27FC236}">
                <a16:creationId xmlns:a16="http://schemas.microsoft.com/office/drawing/2014/main" id="{FD8E2F80-FCAD-488B-BD9D-47453B5944AD}"/>
              </a:ext>
            </a:extLst>
          </p:cNvPr>
          <p:cNvSpPr>
            <a:spLocks noGrp="1" noChangeArrowheads="1"/>
          </p:cNvSpPr>
          <p:nvPr>
            <p:ph type="body" idx="1"/>
          </p:nvPr>
        </p:nvSpPr>
        <p:spPr>
          <a:xfrm>
            <a:off x="906357" y="4715907"/>
            <a:ext cx="4984962"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l-BE">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9A0A48-EDB1-4AFE-B1B7-10CE2A416496}" type="slidenum">
              <a:rPr lang="en-US" smtClean="0"/>
              <a:t>15</a:t>
            </a:fld>
            <a:endParaRPr lang="en-US"/>
          </a:p>
        </p:txBody>
      </p:sp>
    </p:spTree>
    <p:extLst>
      <p:ext uri="{BB962C8B-B14F-4D97-AF65-F5344CB8AC3E}">
        <p14:creationId xmlns:p14="http://schemas.microsoft.com/office/powerpoint/2010/main" val="129381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 Erasmus+ </a:t>
            </a:r>
            <a:r>
              <a:rPr lang="en-US" err="1"/>
              <a:t>projecten</a:t>
            </a:r>
            <a:r>
              <a:rPr lang="en-US"/>
              <a:t> </a:t>
            </a:r>
            <a:r>
              <a:rPr lang="en-US" err="1"/>
              <a:t>zijn</a:t>
            </a:r>
            <a:r>
              <a:rPr lang="en-US"/>
              <a:t> </a:t>
            </a:r>
            <a:r>
              <a:rPr lang="en-US" err="1"/>
              <a:t>hierin</a:t>
            </a:r>
            <a:r>
              <a:rPr lang="en-US"/>
              <a:t> relevant (</a:t>
            </a:r>
            <a:r>
              <a:rPr lang="en-US" err="1"/>
              <a:t>eTOMATO</a:t>
            </a:r>
            <a:r>
              <a:rPr lang="en-US"/>
              <a:t> =&gt; </a:t>
            </a:r>
            <a:r>
              <a:rPr lang="en-US" err="1"/>
              <a:t>binnen</a:t>
            </a:r>
            <a:r>
              <a:rPr lang="en-US"/>
              <a:t> Europa) &amp; NutriSEA (</a:t>
            </a:r>
            <a:r>
              <a:rPr lang="en-US" err="1"/>
              <a:t>binnen</a:t>
            </a:r>
            <a:r>
              <a:rPr lang="en-US"/>
              <a:t> South-East Asia). </a:t>
            </a:r>
            <a:r>
              <a:rPr lang="en-US" err="1"/>
              <a:t>Verder</a:t>
            </a:r>
            <a:r>
              <a:rPr lang="en-US"/>
              <a:t> </a:t>
            </a:r>
            <a:r>
              <a:rPr lang="en-US" err="1"/>
              <a:t>wellicht</a:t>
            </a:r>
            <a:r>
              <a:rPr lang="en-US"/>
              <a:t> </a:t>
            </a:r>
            <a:r>
              <a:rPr lang="en-US" err="1"/>
              <a:t>ook</a:t>
            </a:r>
            <a:r>
              <a:rPr lang="en-US"/>
              <a:t> de VLIR </a:t>
            </a:r>
            <a:r>
              <a:rPr lang="en-US" err="1"/>
              <a:t>projecten</a:t>
            </a:r>
            <a:r>
              <a:rPr lang="en-US"/>
              <a:t>.</a:t>
            </a:r>
          </a:p>
        </p:txBody>
      </p:sp>
      <p:sp>
        <p:nvSpPr>
          <p:cNvPr id="4" name="Slide Number Placeholder 3"/>
          <p:cNvSpPr>
            <a:spLocks noGrp="1"/>
          </p:cNvSpPr>
          <p:nvPr>
            <p:ph type="sldNum" sz="quarter" idx="5"/>
          </p:nvPr>
        </p:nvSpPr>
        <p:spPr/>
        <p:txBody>
          <a:bodyPr/>
          <a:lstStyle/>
          <a:p>
            <a:fld id="{539A0A48-EDB1-4AFE-B1B7-10CE2A416496}" type="slidenum">
              <a:rPr lang="en-US" smtClean="0"/>
              <a:t>16</a:t>
            </a:fld>
            <a:endParaRPr lang="en-US"/>
          </a:p>
        </p:txBody>
      </p:sp>
    </p:spTree>
    <p:extLst>
      <p:ext uri="{BB962C8B-B14F-4D97-AF65-F5344CB8AC3E}">
        <p14:creationId xmlns:p14="http://schemas.microsoft.com/office/powerpoint/2010/main" val="4057361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352D6E6F-7967-4958-9E50-295BE412487B}"/>
              </a:ext>
            </a:extLst>
          </p:cNvPr>
          <p:cNvSpPr txBox="1">
            <a:spLocks noGrp="1" noChangeArrowheads="1"/>
          </p:cNvSpPr>
          <p:nvPr/>
        </p:nvSpPr>
        <p:spPr bwMode="auto">
          <a:xfrm>
            <a:off x="3850443" y="9430091"/>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BA5E686-4446-482A-90F0-260627937232}" type="slidenum">
              <a:rPr lang="en-US" altLang="nl-BE" sz="1200"/>
              <a:pPr algn="r" eaLnBrk="1" hangingPunct="1"/>
              <a:t>17</a:t>
            </a:fld>
            <a:endParaRPr lang="en-US" altLang="nl-BE" sz="1200"/>
          </a:p>
        </p:txBody>
      </p:sp>
      <p:sp>
        <p:nvSpPr>
          <p:cNvPr id="20483" name="Rectangle 2055">
            <a:extLst>
              <a:ext uri="{FF2B5EF4-FFF2-40B4-BE49-F238E27FC236}">
                <a16:creationId xmlns:a16="http://schemas.microsoft.com/office/drawing/2014/main" id="{6C7F98F9-9BAA-4B9B-94B8-EBEE9CBBDDD1}"/>
              </a:ext>
            </a:extLst>
          </p:cNvPr>
          <p:cNvSpPr txBox="1">
            <a:spLocks noGrp="1" noChangeArrowheads="1"/>
          </p:cNvSpPr>
          <p:nvPr/>
        </p:nvSpPr>
        <p:spPr bwMode="auto">
          <a:xfrm>
            <a:off x="3852016" y="9431814"/>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9097D56-F3C0-444A-8E69-345FCF9FAE78}" type="slidenum">
              <a:rPr lang="en-US" altLang="nl-BE" sz="1200" smtClean="0">
                <a:latin typeface="Times New Roman" panose="02020603050405020304" pitchFamily="18" charset="0"/>
              </a:rPr>
              <a:pPr algn="r" eaLnBrk="1" hangingPunct="1"/>
              <a:t>17</a:t>
            </a:fld>
            <a:endParaRPr lang="en-US" altLang="nl-BE" sz="1200">
              <a:latin typeface="Times New Roman" panose="02020603050405020304" pitchFamily="18" charset="0"/>
            </a:endParaRPr>
          </a:p>
        </p:txBody>
      </p:sp>
      <p:sp>
        <p:nvSpPr>
          <p:cNvPr id="20484" name="Rectangle 2">
            <a:extLst>
              <a:ext uri="{FF2B5EF4-FFF2-40B4-BE49-F238E27FC236}">
                <a16:creationId xmlns:a16="http://schemas.microsoft.com/office/drawing/2014/main" id="{900D0A62-7733-4602-AEAE-2D6B2D3D3BF9}"/>
              </a:ext>
            </a:extLst>
          </p:cNvPr>
          <p:cNvSpPr>
            <a:spLocks noGrp="1" noRot="1" noChangeAspect="1" noChangeArrowheads="1" noTextEdit="1"/>
          </p:cNvSpPr>
          <p:nvPr>
            <p:ph type="sldImg"/>
          </p:nvPr>
        </p:nvSpPr>
        <p:spPr>
          <a:ln/>
        </p:spPr>
      </p:sp>
      <p:sp>
        <p:nvSpPr>
          <p:cNvPr id="20485" name="Rectangle 3">
            <a:extLst>
              <a:ext uri="{FF2B5EF4-FFF2-40B4-BE49-F238E27FC236}">
                <a16:creationId xmlns:a16="http://schemas.microsoft.com/office/drawing/2014/main" id="{148921CF-34CA-4BAF-BD17-07BC3A999B03}"/>
              </a:ext>
            </a:extLst>
          </p:cNvPr>
          <p:cNvSpPr>
            <a:spLocks noGrp="1" noChangeArrowheads="1"/>
          </p:cNvSpPr>
          <p:nvPr>
            <p:ph type="body" idx="1"/>
          </p:nvPr>
        </p:nvSpPr>
        <p:spPr>
          <a:xfrm>
            <a:off x="906357" y="4715907"/>
            <a:ext cx="4984962"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Research with + Dissemination towards stakeholders</a:t>
            </a:r>
            <a:br>
              <a:rPr lang="en-US"/>
            </a:br>
            <a:endParaRPr lang="en-US" altLang="nl-BE">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9A0A48-EDB1-4AFE-B1B7-10CE2A416496}" type="slidenum">
              <a:rPr lang="en-US" smtClean="0"/>
              <a:t>18</a:t>
            </a:fld>
            <a:endParaRPr lang="en-US"/>
          </a:p>
        </p:txBody>
      </p:sp>
    </p:spTree>
    <p:extLst>
      <p:ext uri="{BB962C8B-B14F-4D97-AF65-F5344CB8AC3E}">
        <p14:creationId xmlns:p14="http://schemas.microsoft.com/office/powerpoint/2010/main" val="2333143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9A0A48-EDB1-4AFE-B1B7-10CE2A416496}" type="slidenum">
              <a:rPr lang="en-US" smtClean="0"/>
              <a:t>19</a:t>
            </a:fld>
            <a:endParaRPr lang="en-US"/>
          </a:p>
        </p:txBody>
      </p:sp>
    </p:spTree>
    <p:extLst>
      <p:ext uri="{BB962C8B-B14F-4D97-AF65-F5344CB8AC3E}">
        <p14:creationId xmlns:p14="http://schemas.microsoft.com/office/powerpoint/2010/main" val="2428222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9A0A48-EDB1-4AFE-B1B7-10CE2A416496}" type="slidenum">
              <a:rPr lang="en-US" smtClean="0"/>
              <a:t>2</a:t>
            </a:fld>
            <a:endParaRPr lang="en-US"/>
          </a:p>
        </p:txBody>
      </p:sp>
    </p:spTree>
    <p:extLst>
      <p:ext uri="{BB962C8B-B14F-4D97-AF65-F5344CB8AC3E}">
        <p14:creationId xmlns:p14="http://schemas.microsoft.com/office/powerpoint/2010/main" val="191273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respect to EU projects, this slide summarizes the past and present involvement of our group, according to the type of expertise. As you can see, in several cases, we have joined efforts to tackle an issue from multiple perspectives.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CLICK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I will briefly discuss the SMARTPROTEIN project which nicely makes the connection with the three different fields of expertise.</a:t>
            </a:r>
          </a:p>
          <a:p>
            <a:endParaRPr lang="en-US"/>
          </a:p>
        </p:txBody>
      </p:sp>
      <p:sp>
        <p:nvSpPr>
          <p:cNvPr id="4" name="Slide Number Placeholder 3"/>
          <p:cNvSpPr>
            <a:spLocks noGrp="1"/>
          </p:cNvSpPr>
          <p:nvPr>
            <p:ph type="sldNum" sz="quarter" idx="5"/>
          </p:nvPr>
        </p:nvSpPr>
        <p:spPr/>
        <p:txBody>
          <a:bodyPr/>
          <a:lstStyle/>
          <a:p>
            <a:fld id="{539A0A48-EDB1-4AFE-B1B7-10CE2A416496}" type="slidenum">
              <a:rPr lang="en-US" smtClean="0"/>
              <a:t>20</a:t>
            </a:fld>
            <a:endParaRPr lang="en-US"/>
          </a:p>
        </p:txBody>
      </p:sp>
    </p:spTree>
    <p:extLst>
      <p:ext uri="{BB962C8B-B14F-4D97-AF65-F5344CB8AC3E}">
        <p14:creationId xmlns:p14="http://schemas.microsoft.com/office/powerpoint/2010/main" val="2254458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Private: </a:t>
            </a:r>
            <a:r>
              <a:rPr lang="nl-BE" sz="1200" kern="1200">
                <a:solidFill>
                  <a:schemeClr val="tx1"/>
                </a:solidFill>
                <a:effectLst/>
                <a:latin typeface="+mn-lt"/>
                <a:ea typeface="+mn-ea"/>
                <a:cs typeface="+mn-cs"/>
              </a:rPr>
              <a:t>Compass Group</a:t>
            </a:r>
          </a:p>
          <a:p>
            <a:pPr lvl="0"/>
            <a:r>
              <a:rPr lang="nl-BE" sz="1200" kern="1200" err="1">
                <a:solidFill>
                  <a:schemeClr val="tx1"/>
                </a:solidFill>
                <a:effectLst/>
                <a:latin typeface="+mn-lt"/>
                <a:ea typeface="+mn-ea"/>
                <a:cs typeface="+mn-cs"/>
              </a:rPr>
              <a:t>Warnez</a:t>
            </a:r>
            <a:endParaRPr lang="nl-BE" sz="1200" kern="1200">
              <a:solidFill>
                <a:schemeClr val="tx1"/>
              </a:solidFill>
              <a:effectLst/>
              <a:latin typeface="+mn-lt"/>
              <a:ea typeface="+mn-ea"/>
              <a:cs typeface="+mn-cs"/>
            </a:endParaRPr>
          </a:p>
          <a:p>
            <a:pPr lvl="0"/>
            <a:r>
              <a:rPr lang="nl-BE" sz="1200" kern="1200" err="1">
                <a:solidFill>
                  <a:schemeClr val="tx1"/>
                </a:solidFill>
                <a:effectLst/>
                <a:latin typeface="+mn-lt"/>
                <a:ea typeface="+mn-ea"/>
                <a:cs typeface="+mn-cs"/>
              </a:rPr>
              <a:t>Dierendonck</a:t>
            </a:r>
            <a:endParaRPr lang="nl-BE" sz="1200" kern="1200">
              <a:solidFill>
                <a:schemeClr val="tx1"/>
              </a:solidFill>
              <a:effectLst/>
              <a:latin typeface="+mn-lt"/>
              <a:ea typeface="+mn-ea"/>
              <a:cs typeface="+mn-cs"/>
            </a:endParaRPr>
          </a:p>
          <a:p>
            <a:pPr lvl="0"/>
            <a:r>
              <a:rPr lang="nl-BE" sz="1200" kern="1200" err="1">
                <a:solidFill>
                  <a:schemeClr val="tx1"/>
                </a:solidFill>
                <a:effectLst/>
                <a:latin typeface="+mn-lt"/>
                <a:ea typeface="+mn-ea"/>
                <a:cs typeface="+mn-cs"/>
              </a:rPr>
              <a:t>Corma</a:t>
            </a:r>
            <a:endParaRPr lang="nl-BE" sz="1200" kern="1200">
              <a:solidFill>
                <a:schemeClr val="tx1"/>
              </a:solidFill>
              <a:effectLst/>
              <a:latin typeface="+mn-lt"/>
              <a:ea typeface="+mn-ea"/>
              <a:cs typeface="+mn-cs"/>
            </a:endParaRPr>
          </a:p>
          <a:p>
            <a:pPr lvl="0"/>
            <a:r>
              <a:rPr lang="nl-BE" sz="1200" kern="1200">
                <a:solidFill>
                  <a:schemeClr val="tx1"/>
                </a:solidFill>
                <a:effectLst/>
                <a:latin typeface="+mn-lt"/>
                <a:ea typeface="+mn-ea"/>
                <a:cs typeface="+mn-cs"/>
              </a:rPr>
              <a:t>AGS</a:t>
            </a:r>
          </a:p>
          <a:p>
            <a:pPr lvl="0"/>
            <a:r>
              <a:rPr lang="nl-BE" sz="1200" kern="1200">
                <a:solidFill>
                  <a:schemeClr val="tx1"/>
                </a:solidFill>
                <a:effectLst/>
                <a:latin typeface="+mn-lt"/>
                <a:ea typeface="+mn-ea"/>
                <a:cs typeface="+mn-cs"/>
              </a:rPr>
              <a:t>Vercammen </a:t>
            </a:r>
          </a:p>
          <a:p>
            <a:pPr lvl="0"/>
            <a:r>
              <a:rPr lang="nl-BE" sz="1200" kern="1200" err="1">
                <a:solidFill>
                  <a:schemeClr val="tx1"/>
                </a:solidFill>
                <a:effectLst/>
                <a:latin typeface="+mn-lt"/>
                <a:ea typeface="+mn-ea"/>
                <a:cs typeface="+mn-cs"/>
              </a:rPr>
              <a:t>Eurofir</a:t>
            </a:r>
            <a:endParaRPr lang="nl-BE" sz="1200" kern="1200">
              <a:solidFill>
                <a:schemeClr val="tx1"/>
              </a:solidFill>
              <a:effectLst/>
              <a:latin typeface="+mn-lt"/>
              <a:ea typeface="+mn-ea"/>
              <a:cs typeface="+mn-cs"/>
            </a:endParaRPr>
          </a:p>
          <a:p>
            <a:pPr lvl="0"/>
            <a:r>
              <a:rPr lang="nl-BE" sz="1200" kern="1200">
                <a:solidFill>
                  <a:schemeClr val="tx1"/>
                </a:solidFill>
                <a:effectLst/>
                <a:latin typeface="+mn-lt"/>
                <a:ea typeface="+mn-ea"/>
                <a:cs typeface="+mn-cs"/>
              </a:rPr>
              <a:t>AB INBEV</a:t>
            </a:r>
          </a:p>
          <a:p>
            <a:endParaRPr lang="en-US"/>
          </a:p>
        </p:txBody>
      </p:sp>
      <p:sp>
        <p:nvSpPr>
          <p:cNvPr id="4" name="Slide Number Placeholder 3"/>
          <p:cNvSpPr>
            <a:spLocks noGrp="1"/>
          </p:cNvSpPr>
          <p:nvPr>
            <p:ph type="sldNum" sz="quarter" idx="5"/>
          </p:nvPr>
        </p:nvSpPr>
        <p:spPr/>
        <p:txBody>
          <a:bodyPr/>
          <a:lstStyle/>
          <a:p>
            <a:fld id="{539A0A48-EDB1-4AFE-B1B7-10CE2A416496}" type="slidenum">
              <a:rPr lang="en-GB" smtClean="0"/>
              <a:t>21</a:t>
            </a:fld>
            <a:endParaRPr lang="en-GB"/>
          </a:p>
        </p:txBody>
      </p:sp>
    </p:spTree>
    <p:extLst>
      <p:ext uri="{BB962C8B-B14F-4D97-AF65-F5344CB8AC3E}">
        <p14:creationId xmlns:p14="http://schemas.microsoft.com/office/powerpoint/2010/main" val="3265475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9A0A48-EDB1-4AFE-B1B7-10CE2A416496}" type="slidenum">
              <a:rPr lang="en-US" smtClean="0"/>
              <a:t>22</a:t>
            </a:fld>
            <a:endParaRPr lang="en-US"/>
          </a:p>
        </p:txBody>
      </p:sp>
    </p:spTree>
    <p:extLst>
      <p:ext uri="{BB962C8B-B14F-4D97-AF65-F5344CB8AC3E}">
        <p14:creationId xmlns:p14="http://schemas.microsoft.com/office/powerpoint/2010/main" val="2463566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521A68B4-BE0F-4B9E-BCF8-219CD1D539C1}"/>
              </a:ext>
            </a:extLst>
          </p:cNvPr>
          <p:cNvSpPr txBox="1">
            <a:spLocks noGrp="1" noChangeArrowheads="1"/>
          </p:cNvSpPr>
          <p:nvPr/>
        </p:nvSpPr>
        <p:spPr bwMode="auto">
          <a:xfrm>
            <a:off x="3850443" y="9430091"/>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83EE3B-C5E9-48ED-965E-5B5F97CC89D9}" type="slidenum">
              <a:rPr lang="en-US" altLang="nl-BE" sz="1200"/>
              <a:pPr algn="r" eaLnBrk="1" hangingPunct="1"/>
              <a:t>23</a:t>
            </a:fld>
            <a:endParaRPr lang="en-US" altLang="nl-BE" sz="1200"/>
          </a:p>
        </p:txBody>
      </p:sp>
      <p:sp>
        <p:nvSpPr>
          <p:cNvPr id="26627" name="Rectangle 2055">
            <a:extLst>
              <a:ext uri="{FF2B5EF4-FFF2-40B4-BE49-F238E27FC236}">
                <a16:creationId xmlns:a16="http://schemas.microsoft.com/office/drawing/2014/main" id="{CDFB8912-1556-4DBA-8EA0-83E37B72355B}"/>
              </a:ext>
            </a:extLst>
          </p:cNvPr>
          <p:cNvSpPr txBox="1">
            <a:spLocks noGrp="1" noChangeArrowheads="1"/>
          </p:cNvSpPr>
          <p:nvPr/>
        </p:nvSpPr>
        <p:spPr bwMode="auto">
          <a:xfrm>
            <a:off x="3852016" y="9431814"/>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423E6362-161B-41D4-9DDD-AC8D8185F46E}" type="slidenum">
              <a:rPr lang="en-US" altLang="nl-BE" sz="1200" smtClean="0">
                <a:latin typeface="Times New Roman" panose="02020603050405020304" pitchFamily="18" charset="0"/>
              </a:rPr>
              <a:pPr algn="r" eaLnBrk="1" hangingPunct="1"/>
              <a:t>23</a:t>
            </a:fld>
            <a:endParaRPr lang="en-US" altLang="nl-BE" sz="1200">
              <a:latin typeface="Times New Roman" panose="02020603050405020304" pitchFamily="18" charset="0"/>
            </a:endParaRPr>
          </a:p>
        </p:txBody>
      </p:sp>
      <p:sp>
        <p:nvSpPr>
          <p:cNvPr id="26628" name="Rectangle 2">
            <a:extLst>
              <a:ext uri="{FF2B5EF4-FFF2-40B4-BE49-F238E27FC236}">
                <a16:creationId xmlns:a16="http://schemas.microsoft.com/office/drawing/2014/main" id="{7B0EB55E-3A54-4279-98BE-AB3DE0C2C99E}"/>
              </a:ext>
            </a:extLst>
          </p:cNvPr>
          <p:cNvSpPr>
            <a:spLocks noGrp="1" noRot="1" noChangeAspect="1" noChangeArrowheads="1" noTextEdit="1"/>
          </p:cNvSpPr>
          <p:nvPr>
            <p:ph type="sldImg"/>
          </p:nvPr>
        </p:nvSpPr>
        <p:spPr>
          <a:ln/>
        </p:spPr>
      </p:sp>
      <p:sp>
        <p:nvSpPr>
          <p:cNvPr id="26629" name="Rectangle 3">
            <a:extLst>
              <a:ext uri="{FF2B5EF4-FFF2-40B4-BE49-F238E27FC236}">
                <a16:creationId xmlns:a16="http://schemas.microsoft.com/office/drawing/2014/main" id="{29F4DD07-31CE-4925-A1B2-FF41458EFF9F}"/>
              </a:ext>
            </a:extLst>
          </p:cNvPr>
          <p:cNvSpPr>
            <a:spLocks noGrp="1" noChangeArrowheads="1"/>
          </p:cNvSpPr>
          <p:nvPr>
            <p:ph type="body" idx="1"/>
          </p:nvPr>
        </p:nvSpPr>
        <p:spPr>
          <a:xfrm>
            <a:off x="906357" y="4715907"/>
            <a:ext cx="4984962"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BE">
                <a:latin typeface="Arial" panose="020B0604020202020204" pitchFamily="34" charset="0"/>
              </a:rPr>
              <a:t>2 postdoc FTE</a:t>
            </a:r>
          </a:p>
          <a:p>
            <a:pPr eaLnBrk="1" hangingPunct="1"/>
            <a:r>
              <a:rPr lang="en-US" altLang="nl-BE">
                <a:latin typeface="Arial" panose="020B0604020202020204" pitchFamily="34" charset="0"/>
              </a:rPr>
              <a:t>~1mi per year</a:t>
            </a:r>
          </a:p>
          <a:p>
            <a:pPr eaLnBrk="1" hangingPunct="1"/>
            <a:endParaRPr lang="en-US" altLang="nl-BE">
              <a:latin typeface="Arial" panose="020B0604020202020204" pitchFamily="34" charset="0"/>
            </a:endParaRPr>
          </a:p>
          <a:p>
            <a:pPr eaLnBrk="1" hangingPunct="1"/>
            <a:r>
              <a:rPr lang="en-US" altLang="nl-BE">
                <a:latin typeface="Arial" panose="020B0604020202020204" pitchFamily="34" charset="0"/>
              </a:rPr>
              <a:t>17*45k = 765k   + 1*90k = 90k +2*   =&gt; 855k,  BOF students actually half of it…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then I am only left with the contact details. Feel free to reach out to one of us in case of questions.  And thanks for listening.</a:t>
            </a:r>
          </a:p>
        </p:txBody>
      </p:sp>
      <p:sp>
        <p:nvSpPr>
          <p:cNvPr id="4" name="Slide Number Placeholder 3"/>
          <p:cNvSpPr>
            <a:spLocks noGrp="1"/>
          </p:cNvSpPr>
          <p:nvPr>
            <p:ph type="sldNum" sz="quarter" idx="5"/>
          </p:nvPr>
        </p:nvSpPr>
        <p:spPr/>
        <p:txBody>
          <a:bodyPr/>
          <a:lstStyle/>
          <a:p>
            <a:fld id="{539A0A48-EDB1-4AFE-B1B7-10CE2A416496}" type="slidenum">
              <a:rPr lang="en-US" smtClean="0"/>
              <a:t>25</a:t>
            </a:fld>
            <a:endParaRPr lang="en-US"/>
          </a:p>
        </p:txBody>
      </p:sp>
    </p:spTree>
    <p:extLst>
      <p:ext uri="{BB962C8B-B14F-4D97-AF65-F5344CB8AC3E}">
        <p14:creationId xmlns:p14="http://schemas.microsoft.com/office/powerpoint/2010/main" val="1312344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9A0A48-EDB1-4AFE-B1B7-10CE2A416496}" type="slidenum">
              <a:rPr lang="en-US" smtClean="0"/>
              <a:t>3</a:t>
            </a:fld>
            <a:endParaRPr lang="en-US"/>
          </a:p>
        </p:txBody>
      </p:sp>
    </p:spTree>
    <p:extLst>
      <p:ext uri="{BB962C8B-B14F-4D97-AF65-F5344CB8AC3E}">
        <p14:creationId xmlns:p14="http://schemas.microsoft.com/office/powerpoint/2010/main" val="4115815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AE82BE1A-CD84-4E7D-AC7D-ED432177317F}"/>
              </a:ext>
            </a:extLst>
          </p:cNvPr>
          <p:cNvSpPr txBox="1">
            <a:spLocks noGrp="1" noChangeArrowheads="1"/>
          </p:cNvSpPr>
          <p:nvPr/>
        </p:nvSpPr>
        <p:spPr bwMode="auto">
          <a:xfrm>
            <a:off x="3850443" y="9430091"/>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18F6280-60A6-47A4-8AF9-5BAB1AE3EDF3}" type="slidenum">
              <a:rPr lang="en-US" altLang="nl-BE" sz="1200"/>
              <a:pPr algn="r" eaLnBrk="1" hangingPunct="1"/>
              <a:t>4</a:t>
            </a:fld>
            <a:endParaRPr lang="en-US" altLang="nl-BE" sz="1200"/>
          </a:p>
        </p:txBody>
      </p:sp>
      <p:sp>
        <p:nvSpPr>
          <p:cNvPr id="22531" name="Rectangle 2055">
            <a:extLst>
              <a:ext uri="{FF2B5EF4-FFF2-40B4-BE49-F238E27FC236}">
                <a16:creationId xmlns:a16="http://schemas.microsoft.com/office/drawing/2014/main" id="{0354F168-D3C0-4A0B-A9B2-85669F3AF60C}"/>
              </a:ext>
            </a:extLst>
          </p:cNvPr>
          <p:cNvSpPr txBox="1">
            <a:spLocks noGrp="1" noChangeArrowheads="1"/>
          </p:cNvSpPr>
          <p:nvPr/>
        </p:nvSpPr>
        <p:spPr bwMode="auto">
          <a:xfrm>
            <a:off x="3852016" y="9431814"/>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7C76B023-C32F-49F9-9CE1-7E08A82A6F6B}" type="slidenum">
              <a:rPr lang="en-US" altLang="nl-BE" sz="1200" smtClean="0">
                <a:latin typeface="Times New Roman" panose="02020603050405020304" pitchFamily="18" charset="0"/>
              </a:rPr>
              <a:pPr algn="r" eaLnBrk="1" hangingPunct="1"/>
              <a:t>4</a:t>
            </a:fld>
            <a:endParaRPr lang="en-US" altLang="nl-BE" sz="1200">
              <a:latin typeface="Times New Roman" panose="02020603050405020304" pitchFamily="18" charset="0"/>
            </a:endParaRPr>
          </a:p>
        </p:txBody>
      </p:sp>
      <p:sp>
        <p:nvSpPr>
          <p:cNvPr id="22532" name="Rectangle 2">
            <a:extLst>
              <a:ext uri="{FF2B5EF4-FFF2-40B4-BE49-F238E27FC236}">
                <a16:creationId xmlns:a16="http://schemas.microsoft.com/office/drawing/2014/main" id="{A14C1E70-4C12-49DA-8900-6E397BFEA169}"/>
              </a:ext>
            </a:extLst>
          </p:cNvPr>
          <p:cNvSpPr>
            <a:spLocks noGrp="1" noRot="1" noChangeAspect="1" noChangeArrowheads="1" noTextEdit="1"/>
          </p:cNvSpPr>
          <p:nvPr>
            <p:ph type="sldImg"/>
          </p:nvPr>
        </p:nvSpPr>
        <p:spPr>
          <a:ln/>
        </p:spPr>
      </p:sp>
      <p:sp>
        <p:nvSpPr>
          <p:cNvPr id="22533" name="Rectangle 3">
            <a:extLst>
              <a:ext uri="{FF2B5EF4-FFF2-40B4-BE49-F238E27FC236}">
                <a16:creationId xmlns:a16="http://schemas.microsoft.com/office/drawing/2014/main" id="{81E209DB-4D15-4480-AD5A-64A1E900C253}"/>
              </a:ext>
            </a:extLst>
          </p:cNvPr>
          <p:cNvSpPr>
            <a:spLocks noGrp="1" noChangeArrowheads="1"/>
          </p:cNvSpPr>
          <p:nvPr>
            <p:ph type="body" idx="1"/>
          </p:nvPr>
        </p:nvSpPr>
        <p:spPr>
          <a:xfrm>
            <a:off x="906357" y="4715907"/>
            <a:ext cx="4984962"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l-BE">
              <a:latin typeface="Arial" panose="020B0604020202020204" pitchFamily="34" charset="0"/>
            </a:endParaRPr>
          </a:p>
        </p:txBody>
      </p:sp>
    </p:spTree>
    <p:extLst>
      <p:ext uri="{BB962C8B-B14F-4D97-AF65-F5344CB8AC3E}">
        <p14:creationId xmlns:p14="http://schemas.microsoft.com/office/powerpoint/2010/main" val="3910271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F9204148-6EA3-4DB8-BB8C-CBE01297BE61}"/>
              </a:ext>
            </a:extLst>
          </p:cNvPr>
          <p:cNvSpPr txBox="1">
            <a:spLocks noGrp="1" noChangeArrowheads="1"/>
          </p:cNvSpPr>
          <p:nvPr/>
        </p:nvSpPr>
        <p:spPr bwMode="auto">
          <a:xfrm>
            <a:off x="3850443" y="9430091"/>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1843EF45-8E11-497F-8E8C-CBA8827F244A}" type="slidenum">
              <a:rPr lang="en-US" altLang="nl-BE" sz="1200"/>
              <a:pPr algn="r" eaLnBrk="1" hangingPunct="1"/>
              <a:t>5</a:t>
            </a:fld>
            <a:endParaRPr lang="en-US" altLang="nl-BE" sz="1200"/>
          </a:p>
        </p:txBody>
      </p:sp>
      <p:sp>
        <p:nvSpPr>
          <p:cNvPr id="23555" name="Rectangle 2055">
            <a:extLst>
              <a:ext uri="{FF2B5EF4-FFF2-40B4-BE49-F238E27FC236}">
                <a16:creationId xmlns:a16="http://schemas.microsoft.com/office/drawing/2014/main" id="{E0AE718D-8246-4593-9008-7ACEC99823D1}"/>
              </a:ext>
            </a:extLst>
          </p:cNvPr>
          <p:cNvSpPr txBox="1">
            <a:spLocks noGrp="1" noChangeArrowheads="1"/>
          </p:cNvSpPr>
          <p:nvPr/>
        </p:nvSpPr>
        <p:spPr bwMode="auto">
          <a:xfrm>
            <a:off x="3852016" y="9431814"/>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1FE5F40B-04D5-4205-A4AF-C2149982AAD9}" type="slidenum">
              <a:rPr lang="en-US" altLang="nl-BE" sz="1200" smtClean="0">
                <a:latin typeface="Times New Roman" panose="02020603050405020304" pitchFamily="18" charset="0"/>
              </a:rPr>
              <a:pPr algn="r" eaLnBrk="1" hangingPunct="1"/>
              <a:t>5</a:t>
            </a:fld>
            <a:endParaRPr lang="en-US" altLang="nl-BE" sz="1200">
              <a:latin typeface="Times New Roman" panose="02020603050405020304" pitchFamily="18" charset="0"/>
            </a:endParaRPr>
          </a:p>
        </p:txBody>
      </p:sp>
      <p:sp>
        <p:nvSpPr>
          <p:cNvPr id="23556" name="Rectangle 2">
            <a:extLst>
              <a:ext uri="{FF2B5EF4-FFF2-40B4-BE49-F238E27FC236}">
                <a16:creationId xmlns:a16="http://schemas.microsoft.com/office/drawing/2014/main" id="{BBE87717-EEA7-4835-9AD3-4F531D125C34}"/>
              </a:ext>
            </a:extLst>
          </p:cNvPr>
          <p:cNvSpPr>
            <a:spLocks noGrp="1" noRot="1" noChangeAspect="1" noChangeArrowheads="1" noTextEdit="1"/>
          </p:cNvSpPr>
          <p:nvPr>
            <p:ph type="sldImg"/>
          </p:nvPr>
        </p:nvSpPr>
        <p:spPr>
          <a:ln/>
        </p:spPr>
      </p:sp>
      <p:sp>
        <p:nvSpPr>
          <p:cNvPr id="23557" name="Rectangle 3">
            <a:extLst>
              <a:ext uri="{FF2B5EF4-FFF2-40B4-BE49-F238E27FC236}">
                <a16:creationId xmlns:a16="http://schemas.microsoft.com/office/drawing/2014/main" id="{DA5F3A64-F84E-471E-9675-FF1995D1355A}"/>
              </a:ext>
            </a:extLst>
          </p:cNvPr>
          <p:cNvSpPr>
            <a:spLocks noGrp="1" noChangeArrowheads="1"/>
          </p:cNvSpPr>
          <p:nvPr>
            <p:ph type="body" idx="1"/>
          </p:nvPr>
        </p:nvSpPr>
        <p:spPr>
          <a:xfrm>
            <a:off x="906357" y="4715907"/>
            <a:ext cx="4984962"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l-BE">
              <a:latin typeface="Arial" panose="020B0604020202020204" pitchFamily="34" charset="0"/>
            </a:endParaRPr>
          </a:p>
        </p:txBody>
      </p:sp>
    </p:spTree>
    <p:extLst>
      <p:ext uri="{BB962C8B-B14F-4D97-AF65-F5344CB8AC3E}">
        <p14:creationId xmlns:p14="http://schemas.microsoft.com/office/powerpoint/2010/main" val="204273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B7425F64-212D-4199-AB2C-15E8FC021189}"/>
              </a:ext>
            </a:extLst>
          </p:cNvPr>
          <p:cNvSpPr txBox="1">
            <a:spLocks noGrp="1" noChangeArrowheads="1"/>
          </p:cNvSpPr>
          <p:nvPr/>
        </p:nvSpPr>
        <p:spPr bwMode="auto">
          <a:xfrm>
            <a:off x="3850443" y="9430091"/>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2D8EACA-81B0-4F5C-9164-7D3A6E8A5F77}" type="slidenum">
              <a:rPr lang="en-US" altLang="nl-BE" sz="1200"/>
              <a:pPr algn="r" eaLnBrk="1" hangingPunct="1"/>
              <a:t>6</a:t>
            </a:fld>
            <a:endParaRPr lang="en-US" altLang="nl-BE" sz="1200"/>
          </a:p>
        </p:txBody>
      </p:sp>
      <p:sp>
        <p:nvSpPr>
          <p:cNvPr id="17411" name="Rectangle 2055">
            <a:extLst>
              <a:ext uri="{FF2B5EF4-FFF2-40B4-BE49-F238E27FC236}">
                <a16:creationId xmlns:a16="http://schemas.microsoft.com/office/drawing/2014/main" id="{EDB4D118-05F8-4568-9877-3034C87E3EF3}"/>
              </a:ext>
            </a:extLst>
          </p:cNvPr>
          <p:cNvSpPr txBox="1">
            <a:spLocks noGrp="1" noChangeArrowheads="1"/>
          </p:cNvSpPr>
          <p:nvPr/>
        </p:nvSpPr>
        <p:spPr bwMode="auto">
          <a:xfrm>
            <a:off x="3852016" y="9431814"/>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83213D3-47DA-4648-8A74-DF6E1A88FD02}" type="slidenum">
              <a:rPr lang="en-US" altLang="nl-BE" sz="1200" smtClean="0">
                <a:latin typeface="Times New Roman" panose="02020603050405020304" pitchFamily="18" charset="0"/>
              </a:rPr>
              <a:pPr algn="r" eaLnBrk="1" hangingPunct="1"/>
              <a:t>6</a:t>
            </a:fld>
            <a:endParaRPr lang="en-US" altLang="nl-BE" sz="1200">
              <a:latin typeface="Times New Roman" panose="02020603050405020304" pitchFamily="18" charset="0"/>
            </a:endParaRPr>
          </a:p>
        </p:txBody>
      </p:sp>
      <p:sp>
        <p:nvSpPr>
          <p:cNvPr id="17412" name="Rectangle 2">
            <a:extLst>
              <a:ext uri="{FF2B5EF4-FFF2-40B4-BE49-F238E27FC236}">
                <a16:creationId xmlns:a16="http://schemas.microsoft.com/office/drawing/2014/main" id="{46361979-2C8D-4481-B4FC-B51E52B46202}"/>
              </a:ext>
            </a:extLst>
          </p:cNvPr>
          <p:cNvSpPr>
            <a:spLocks noGrp="1" noRot="1" noChangeAspect="1" noChangeArrowheads="1" noTextEdit="1"/>
          </p:cNvSpPr>
          <p:nvPr>
            <p:ph type="sldImg"/>
          </p:nvPr>
        </p:nvSpPr>
        <p:spPr>
          <a:ln/>
        </p:spPr>
      </p:sp>
      <p:sp>
        <p:nvSpPr>
          <p:cNvPr id="17413" name="Rectangle 3">
            <a:extLst>
              <a:ext uri="{FF2B5EF4-FFF2-40B4-BE49-F238E27FC236}">
                <a16:creationId xmlns:a16="http://schemas.microsoft.com/office/drawing/2014/main" id="{034EA63E-84F1-41BC-8BBE-2A33D4F3CB16}"/>
              </a:ext>
            </a:extLst>
          </p:cNvPr>
          <p:cNvSpPr>
            <a:spLocks noGrp="1" noChangeArrowheads="1"/>
          </p:cNvSpPr>
          <p:nvPr>
            <p:ph type="body" idx="1"/>
          </p:nvPr>
        </p:nvSpPr>
        <p:spPr>
          <a:xfrm>
            <a:off x="906357" y="4715907"/>
            <a:ext cx="4984962"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l-BE">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9A0A48-EDB1-4AFE-B1B7-10CE2A416496}" type="slidenum">
              <a:rPr lang="en-US" smtClean="0"/>
              <a:t>7</a:t>
            </a:fld>
            <a:endParaRPr lang="en-US"/>
          </a:p>
        </p:txBody>
      </p:sp>
    </p:spTree>
    <p:extLst>
      <p:ext uri="{BB962C8B-B14F-4D97-AF65-F5344CB8AC3E}">
        <p14:creationId xmlns:p14="http://schemas.microsoft.com/office/powerpoint/2010/main" val="2297476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E5681C83-A919-44BC-BC94-2934C1045F1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F7ABCAD-250E-401A-B958-F437DA8A630E}" type="slidenum">
              <a:rPr lang="en-US" altLang="nl-BE" sz="1200"/>
              <a:pPr algn="r" eaLnBrk="1" hangingPunct="1"/>
              <a:t>8</a:t>
            </a:fld>
            <a:endParaRPr lang="en-US" altLang="nl-BE" sz="1200"/>
          </a:p>
        </p:txBody>
      </p:sp>
      <p:sp>
        <p:nvSpPr>
          <p:cNvPr id="19459" name="Rectangle 2055">
            <a:extLst>
              <a:ext uri="{FF2B5EF4-FFF2-40B4-BE49-F238E27FC236}">
                <a16:creationId xmlns:a16="http://schemas.microsoft.com/office/drawing/2014/main" id="{98061187-D956-4E71-96F8-E5093B7B1AD9}"/>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2941018-0422-450D-A6CC-11C1D864CB3F}" type="slidenum">
              <a:rPr lang="en-US" altLang="nl-BE" sz="1200" smtClean="0">
                <a:latin typeface="Times New Roman" panose="02020603050405020304" pitchFamily="18" charset="0"/>
              </a:rPr>
              <a:pPr algn="r" eaLnBrk="1" hangingPunct="1"/>
              <a:t>8</a:t>
            </a:fld>
            <a:endParaRPr lang="en-US" altLang="nl-BE" sz="1200">
              <a:latin typeface="Times New Roman" panose="02020603050405020304" pitchFamily="18" charset="0"/>
            </a:endParaRPr>
          </a:p>
        </p:txBody>
      </p:sp>
      <p:sp>
        <p:nvSpPr>
          <p:cNvPr id="19460" name="Rectangle 2">
            <a:extLst>
              <a:ext uri="{FF2B5EF4-FFF2-40B4-BE49-F238E27FC236}">
                <a16:creationId xmlns:a16="http://schemas.microsoft.com/office/drawing/2014/main" id="{C1E66680-6E11-4834-8265-43A405E4D4FC}"/>
              </a:ext>
            </a:extLst>
          </p:cNvPr>
          <p:cNvSpPr>
            <a:spLocks noGrp="1" noRot="1" noChangeAspect="1" noChangeArrowheads="1" noTextEdit="1"/>
          </p:cNvSpPr>
          <p:nvPr>
            <p:ph type="sldImg"/>
          </p:nvPr>
        </p:nvSpPr>
        <p:spPr>
          <a:ln/>
        </p:spPr>
      </p:sp>
      <p:sp>
        <p:nvSpPr>
          <p:cNvPr id="19461" name="Rectangle 3">
            <a:extLst>
              <a:ext uri="{FF2B5EF4-FFF2-40B4-BE49-F238E27FC236}">
                <a16:creationId xmlns:a16="http://schemas.microsoft.com/office/drawing/2014/main" id="{3DE5A129-FBB6-4419-8E99-DB8EBF39725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BE">
                <a:latin typeface="Arial" panose="020B0604020202020204" pitchFamily="34" charset="0"/>
              </a:rPr>
              <a:t>In our research group, we aim to contribute at different levels. </a:t>
            </a:r>
          </a:p>
          <a:p>
            <a:pPr eaLnBrk="1" hangingPunct="1"/>
            <a:endParaRPr lang="en-US" altLang="nl-BE">
              <a:latin typeface="Arial" panose="020B0604020202020204" pitchFamily="34" charset="0"/>
            </a:endParaRPr>
          </a:p>
          <a:p>
            <a:pPr eaLnBrk="1" hangingPunct="1"/>
            <a:endParaRPr lang="en-US" altLang="nl-BE">
              <a:latin typeface="Arial" panose="020B0604020202020204" pitchFamily="34" charset="0"/>
            </a:endParaRPr>
          </a:p>
          <a:p>
            <a:pPr eaLnBrk="1" hangingPunct="1"/>
            <a:r>
              <a:rPr lang="en-US" altLang="nl-BE">
                <a:latin typeface="Arial" panose="020B0604020202020204" pitchFamily="34" charset="0"/>
              </a:rPr>
              <a:t>Picture: </a:t>
            </a:r>
            <a:r>
              <a:rPr lang="en-US" altLang="nl-BE" err="1">
                <a:latin typeface="Arial" panose="020B0604020202020204" pitchFamily="34" charset="0"/>
              </a:rPr>
              <a:t>scalingupnutrition</a:t>
            </a:r>
            <a:endParaRPr lang="en-US" altLang="nl-BE">
              <a:latin typeface="Arial" panose="020B0604020202020204" pitchFamily="34" charset="0"/>
            </a:endParaRPr>
          </a:p>
        </p:txBody>
      </p:sp>
    </p:spTree>
    <p:extLst>
      <p:ext uri="{BB962C8B-B14F-4D97-AF65-F5344CB8AC3E}">
        <p14:creationId xmlns:p14="http://schemas.microsoft.com/office/powerpoint/2010/main" val="1921509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E5681C83-A919-44BC-BC94-2934C1045F1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F7ABCAD-250E-401A-B958-F437DA8A630E}" type="slidenum">
              <a:rPr lang="en-US" altLang="nl-BE" sz="1200"/>
              <a:pPr algn="r" eaLnBrk="1" hangingPunct="1"/>
              <a:t>9</a:t>
            </a:fld>
            <a:endParaRPr lang="en-US" altLang="nl-BE" sz="1200"/>
          </a:p>
        </p:txBody>
      </p:sp>
      <p:sp>
        <p:nvSpPr>
          <p:cNvPr id="19459" name="Rectangle 2055">
            <a:extLst>
              <a:ext uri="{FF2B5EF4-FFF2-40B4-BE49-F238E27FC236}">
                <a16:creationId xmlns:a16="http://schemas.microsoft.com/office/drawing/2014/main" id="{98061187-D956-4E71-96F8-E5093B7B1AD9}"/>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2941018-0422-450D-A6CC-11C1D864CB3F}" type="slidenum">
              <a:rPr lang="en-US" altLang="nl-BE" sz="1200" smtClean="0">
                <a:latin typeface="Times New Roman" panose="02020603050405020304" pitchFamily="18" charset="0"/>
              </a:rPr>
              <a:pPr algn="r" eaLnBrk="1" hangingPunct="1"/>
              <a:t>9</a:t>
            </a:fld>
            <a:endParaRPr lang="en-US" altLang="nl-BE" sz="1200">
              <a:latin typeface="Times New Roman" panose="02020603050405020304" pitchFamily="18" charset="0"/>
            </a:endParaRPr>
          </a:p>
        </p:txBody>
      </p:sp>
      <p:sp>
        <p:nvSpPr>
          <p:cNvPr id="19460" name="Rectangle 2">
            <a:extLst>
              <a:ext uri="{FF2B5EF4-FFF2-40B4-BE49-F238E27FC236}">
                <a16:creationId xmlns:a16="http://schemas.microsoft.com/office/drawing/2014/main" id="{C1E66680-6E11-4834-8265-43A405E4D4FC}"/>
              </a:ext>
            </a:extLst>
          </p:cNvPr>
          <p:cNvSpPr>
            <a:spLocks noGrp="1" noRot="1" noChangeAspect="1" noChangeArrowheads="1" noTextEdit="1"/>
          </p:cNvSpPr>
          <p:nvPr>
            <p:ph type="sldImg"/>
          </p:nvPr>
        </p:nvSpPr>
        <p:spPr>
          <a:ln/>
        </p:spPr>
      </p:sp>
      <p:sp>
        <p:nvSpPr>
          <p:cNvPr id="19461" name="Rectangle 3">
            <a:extLst>
              <a:ext uri="{FF2B5EF4-FFF2-40B4-BE49-F238E27FC236}">
                <a16:creationId xmlns:a16="http://schemas.microsoft.com/office/drawing/2014/main" id="{3DE5A129-FBB6-4419-8E99-DB8EBF39725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BE">
                <a:latin typeface="Arial" panose="020B0604020202020204" pitchFamily="34" charset="0"/>
              </a:rPr>
              <a:t>At theoretical level, we intend to examine, evaluate and extend existing theories of both behavioral and chain management science. </a:t>
            </a:r>
          </a:p>
          <a:p>
            <a:pPr eaLnBrk="1" hangingPunct="1"/>
            <a:endParaRPr lang="en-US" altLang="nl-BE">
              <a:latin typeface="Arial" panose="020B0604020202020204" pitchFamily="34" charset="0"/>
            </a:endParaRPr>
          </a:p>
          <a:p>
            <a:pPr eaLnBrk="1" hangingPunct="1"/>
            <a:r>
              <a:rPr lang="en-US" altLang="nl-BE">
                <a:latin typeface="Arial" panose="020B0604020202020204" pitchFamily="34" charset="0"/>
              </a:rPr>
              <a:t>At conceptual level, efforts are devoted to the development or the improvement of measures in network and stakeholder behavior, especially when various measures are used to evaluate similar phenomena. This is for instance the case for stakeholders’ evaluation of food technologies, which is typically measured through a variety of metrics and methods. </a:t>
            </a:r>
          </a:p>
        </p:txBody>
      </p:sp>
    </p:spTree>
    <p:extLst>
      <p:ext uri="{BB962C8B-B14F-4D97-AF65-F5344CB8AC3E}">
        <p14:creationId xmlns:p14="http://schemas.microsoft.com/office/powerpoint/2010/main" val="41786537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Corporate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30FCD9-EE0F-4349-9600-41359005D0A9}" type="datetime1">
              <a:rPr lang="en-GB" smtClean="0"/>
              <a:t>13/01/2025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E184E0-0BD4-4705-A12B-9B71DDE63301}" type="slidenum">
              <a:rPr lang="en-GB" smtClean="0"/>
              <a:t>‹nr.›</a:t>
            </a:fld>
            <a:endParaRPr lang="en-GB"/>
          </a:p>
        </p:txBody>
      </p:sp>
      <p:pic>
        <p:nvPicPr>
          <p:cNvPr id="6" name="Logo Large EN"/>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7747" y="2283675"/>
            <a:ext cx="4800610" cy="4172720"/>
          </a:xfrm>
          <a:prstGeom prst="rect">
            <a:avLst/>
          </a:prstGeom>
        </p:spPr>
      </p:pic>
    </p:spTree>
    <p:extLst>
      <p:ext uri="{BB962C8B-B14F-4D97-AF65-F5344CB8AC3E}">
        <p14:creationId xmlns:p14="http://schemas.microsoft.com/office/powerpoint/2010/main" val="1091436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914400" y="1393200"/>
            <a:ext cx="16424275" cy="6505200"/>
          </a:xfrm>
          <a:prstGeom prst="rect">
            <a:avLst/>
          </a:prstGeom>
          <a:solidFill>
            <a:srgbClr val="1E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p:cNvSpPr>
            <a:spLocks noGrp="1"/>
          </p:cNvSpPr>
          <p:nvPr>
            <p:ph type="ctrTitle" hasCustomPrompt="1"/>
          </p:nvPr>
        </p:nvSpPr>
        <p:spPr bwMode="white">
          <a:xfrm>
            <a:off x="1291074" y="1743240"/>
            <a:ext cx="7416000" cy="5769600"/>
          </a:xfrm>
        </p:spPr>
        <p:txBody>
          <a:bodyPr anchor="t" anchorCtr="0">
            <a:noAutofit/>
          </a:bodyPr>
          <a:lstStyle>
            <a:lvl1pPr algn="l">
              <a:lnSpc>
                <a:spcPts val="3500"/>
              </a:lnSpc>
              <a:defRPr sz="2500" u="none" cap="none" baseline="0">
                <a:solidFill>
                  <a:schemeClr val="bg1"/>
                </a:solidFill>
                <a:uFill>
                  <a:solidFill>
                    <a:schemeClr val="bg1"/>
                  </a:solidFill>
                </a:uFill>
                <a:latin typeface="+mn-lt"/>
              </a:defRPr>
            </a:lvl1pPr>
          </a:lstStyle>
          <a:p>
            <a:r>
              <a:rPr lang="en-GB" noProof="0"/>
              <a:t>Click to add presenters contact data</a:t>
            </a:r>
          </a:p>
        </p:txBody>
      </p:sp>
      <p:sp>
        <p:nvSpPr>
          <p:cNvPr id="8" name="Titles positoning box" hidden="1"/>
          <p:cNvSpPr/>
          <p:nvPr userDrawn="1"/>
        </p:nvSpPr>
        <p:spPr>
          <a:xfrm>
            <a:off x="1371600" y="1828800"/>
            <a:ext cx="15012000" cy="599976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jdelijke aanduiding voor tekst 4"/>
          <p:cNvSpPr>
            <a:spLocks noGrp="1"/>
          </p:cNvSpPr>
          <p:nvPr>
            <p:ph type="body" sz="quarter" idx="10" hasCustomPrompt="1"/>
          </p:nvPr>
        </p:nvSpPr>
        <p:spPr bwMode="white">
          <a:xfrm>
            <a:off x="9215999" y="3095999"/>
            <a:ext cx="7257600" cy="2176756"/>
          </a:xfrm>
        </p:spPr>
        <p:txBody>
          <a:bodyPr>
            <a:normAutofit/>
          </a:bodyPr>
          <a:lstStyle>
            <a:lvl1pPr>
              <a:lnSpc>
                <a:spcPts val="3500"/>
              </a:lnSpc>
              <a:defRPr sz="2400">
                <a:solidFill>
                  <a:schemeClr val="bg1"/>
                </a:solidFill>
              </a:defRPr>
            </a:lvl1pPr>
          </a:lstStyle>
          <a:p>
            <a:pPr lvl="0"/>
            <a:r>
              <a:rPr lang="en-GB" noProof="0"/>
              <a:t>Click to add social media names</a:t>
            </a:r>
            <a:endParaRPr lang="nl-NL"/>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4400" y="0"/>
            <a:ext cx="4179597" cy="1393200"/>
          </a:xfrm>
          <a:prstGeom prst="rect">
            <a:avLst/>
          </a:prstGeom>
        </p:spPr>
      </p:pic>
    </p:spTree>
    <p:extLst>
      <p:ext uri="{BB962C8B-B14F-4D97-AF65-F5344CB8AC3E}">
        <p14:creationId xmlns:p14="http://schemas.microsoft.com/office/powerpoint/2010/main" val="310378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sp>
        <p:nvSpPr>
          <p:cNvPr id="7" name="Rectangle 6"/>
          <p:cNvSpPr/>
          <p:nvPr userDrawn="1"/>
        </p:nvSpPr>
        <p:spPr>
          <a:xfrm>
            <a:off x="914400" y="1393200"/>
            <a:ext cx="16424275" cy="6505200"/>
          </a:xfrm>
          <a:prstGeom prst="rect">
            <a:avLst/>
          </a:prstGeom>
          <a:solidFill>
            <a:srgbClr val="1E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bwMode="white">
          <a:xfrm>
            <a:off x="1291074" y="2286000"/>
            <a:ext cx="15183366" cy="4436316"/>
          </a:xfrm>
        </p:spPr>
        <p:txBody>
          <a:bodyPr anchor="b">
            <a:noAutofit/>
          </a:bodyPr>
          <a:lstStyle>
            <a:lvl1pPr algn="l">
              <a:lnSpc>
                <a:spcPts val="11000"/>
              </a:lnSpc>
              <a:defRPr sz="10000" u="sng" baseline="0">
                <a:solidFill>
                  <a:schemeClr val="bg1"/>
                </a:solidFill>
                <a:uFill>
                  <a:solidFill>
                    <a:schemeClr val="bg1"/>
                  </a:solidFill>
                </a:uFill>
              </a:defRPr>
            </a:lvl1pPr>
          </a:lstStyle>
          <a:p>
            <a:r>
              <a:rPr lang="nl-NL" noProof="0"/>
              <a:t>Klik om stijl te bewerken</a:t>
            </a:r>
            <a:endParaRPr lang="en-GB" noProof="0"/>
          </a:p>
        </p:txBody>
      </p:sp>
      <p:sp>
        <p:nvSpPr>
          <p:cNvPr id="3" name="Subtitle 2"/>
          <p:cNvSpPr>
            <a:spLocks noGrp="1"/>
          </p:cNvSpPr>
          <p:nvPr>
            <p:ph type="subTitle" idx="1" hasCustomPrompt="1"/>
          </p:nvPr>
        </p:nvSpPr>
        <p:spPr bwMode="white">
          <a:xfrm>
            <a:off x="1283414" y="6874716"/>
            <a:ext cx="15191026" cy="583200"/>
          </a:xfrm>
        </p:spPr>
        <p:txBody>
          <a:bodyPr>
            <a:normAutofit/>
          </a:bodyPr>
          <a:lstStyle>
            <a:lvl1pPr marL="0" indent="0" algn="l">
              <a:lnSpc>
                <a:spcPts val="3600"/>
              </a:lnSpc>
              <a:buNone/>
              <a:defRPr sz="3000">
                <a:solidFill>
                  <a:schemeClr val="accent1"/>
                </a:solidFill>
              </a:defRPr>
            </a:lvl1pPr>
            <a:lvl2pPr marL="650184" indent="0" algn="ctr">
              <a:buNone/>
              <a:defRPr sz="2844"/>
            </a:lvl2pPr>
            <a:lvl3pPr marL="1300368" indent="0" algn="ctr">
              <a:buNone/>
              <a:defRPr sz="2560"/>
            </a:lvl3pPr>
            <a:lvl4pPr marL="1950552" indent="0" algn="ctr">
              <a:buNone/>
              <a:defRPr sz="2275"/>
            </a:lvl4pPr>
            <a:lvl5pPr marL="2600736" indent="0" algn="ctr">
              <a:buNone/>
              <a:defRPr sz="2275"/>
            </a:lvl5pPr>
            <a:lvl6pPr marL="3250921" indent="0" algn="ctr">
              <a:buNone/>
              <a:defRPr sz="2275"/>
            </a:lvl6pPr>
            <a:lvl7pPr marL="3901105" indent="0" algn="ctr">
              <a:buNone/>
              <a:defRPr sz="2275"/>
            </a:lvl7pPr>
            <a:lvl8pPr marL="4551289" indent="0" algn="ctr">
              <a:buNone/>
              <a:defRPr sz="2275"/>
            </a:lvl8pPr>
            <a:lvl9pPr marL="5201473" indent="0" algn="ctr">
              <a:buNone/>
              <a:defRPr sz="2275"/>
            </a:lvl9pPr>
          </a:lstStyle>
          <a:p>
            <a:r>
              <a:rPr lang="en-GB" noProof="0"/>
              <a:t>Click to add subtitle / presenter / date [</a:t>
            </a:r>
            <a:r>
              <a:rPr lang="en-GB" noProof="0" err="1"/>
              <a:t>dd</a:t>
            </a:r>
            <a:r>
              <a:rPr lang="en-GB" noProof="0"/>
              <a:t>-mm-</a:t>
            </a:r>
            <a:r>
              <a:rPr lang="en-GB" noProof="0" err="1"/>
              <a:t>yyyy</a:t>
            </a:r>
            <a:r>
              <a:rPr lang="en-GB" noProof="0"/>
              <a:t>]</a:t>
            </a:r>
          </a:p>
        </p:txBody>
      </p:sp>
      <p:sp>
        <p:nvSpPr>
          <p:cNvPr id="8" name="Titles positoning box" hidden="1"/>
          <p:cNvSpPr/>
          <p:nvPr userDrawn="1"/>
        </p:nvSpPr>
        <p:spPr>
          <a:xfrm>
            <a:off x="1371600" y="6408000"/>
            <a:ext cx="15012000"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icture Placeholder 11"/>
          <p:cNvSpPr>
            <a:spLocks noGrp="1"/>
          </p:cNvSpPr>
          <p:nvPr>
            <p:ph type="pic" sz="quarter" idx="11" hasCustomPrompt="1"/>
          </p:nvPr>
        </p:nvSpPr>
        <p:spPr>
          <a:xfrm>
            <a:off x="3200400" y="8366400"/>
            <a:ext cx="2286000" cy="928800"/>
          </a:xfrm>
        </p:spPr>
        <p:txBody>
          <a:bodyPr/>
          <a:lstStyle>
            <a:lvl1pPr>
              <a:defRPr sz="1600">
                <a:solidFill>
                  <a:schemeClr val="bg1">
                    <a:lumMod val="50000"/>
                  </a:schemeClr>
                </a:solidFill>
              </a:defRPr>
            </a:lvl1pPr>
          </a:lstStyle>
          <a:p>
            <a:r>
              <a:rPr lang="en-GB" noProof="0"/>
              <a:t>Partner Logo 1</a:t>
            </a:r>
          </a:p>
        </p:txBody>
      </p:sp>
      <p:sp>
        <p:nvSpPr>
          <p:cNvPr id="13" name="Picture Placeholder 11"/>
          <p:cNvSpPr>
            <a:spLocks noGrp="1"/>
          </p:cNvSpPr>
          <p:nvPr>
            <p:ph type="pic" sz="quarter" idx="12" hasCustomPrompt="1"/>
          </p:nvPr>
        </p:nvSpPr>
        <p:spPr>
          <a:xfrm>
            <a:off x="5713200" y="8366400"/>
            <a:ext cx="2286000" cy="928800"/>
          </a:xfrm>
        </p:spPr>
        <p:txBody>
          <a:bodyPr/>
          <a:lstStyle>
            <a:lvl1pPr>
              <a:defRPr sz="1600">
                <a:solidFill>
                  <a:schemeClr val="bg1">
                    <a:lumMod val="50000"/>
                  </a:schemeClr>
                </a:solidFill>
              </a:defRPr>
            </a:lvl1pPr>
          </a:lstStyle>
          <a:p>
            <a:r>
              <a:rPr lang="en-GB" noProof="0"/>
              <a:t>Partner Logo 2</a:t>
            </a:r>
          </a:p>
        </p:txBody>
      </p:sp>
      <p:sp>
        <p:nvSpPr>
          <p:cNvPr id="14" name="Picture Placeholder 11"/>
          <p:cNvSpPr>
            <a:spLocks noGrp="1"/>
          </p:cNvSpPr>
          <p:nvPr>
            <p:ph type="pic" sz="quarter" idx="13" hasCustomPrompt="1"/>
          </p:nvPr>
        </p:nvSpPr>
        <p:spPr>
          <a:xfrm>
            <a:off x="8229600" y="8366400"/>
            <a:ext cx="2322000" cy="928800"/>
          </a:xfrm>
        </p:spPr>
        <p:txBody>
          <a:bodyPr/>
          <a:lstStyle>
            <a:lvl1pPr>
              <a:defRPr sz="1600">
                <a:solidFill>
                  <a:schemeClr val="bg1">
                    <a:lumMod val="50000"/>
                  </a:schemeClr>
                </a:solidFill>
              </a:defRPr>
            </a:lvl1pPr>
          </a:lstStyle>
          <a:p>
            <a:r>
              <a:rPr lang="en-GB" noProof="0"/>
              <a:t>Partner Logo 3</a:t>
            </a:r>
          </a:p>
        </p:txBody>
      </p:sp>
      <p:sp>
        <p:nvSpPr>
          <p:cNvPr id="15" name="Picture Placeholder 11"/>
          <p:cNvSpPr>
            <a:spLocks noGrp="1"/>
          </p:cNvSpPr>
          <p:nvPr>
            <p:ph type="pic" sz="quarter" idx="14" hasCustomPrompt="1"/>
          </p:nvPr>
        </p:nvSpPr>
        <p:spPr>
          <a:xfrm>
            <a:off x="10746000" y="8366400"/>
            <a:ext cx="2322000" cy="928800"/>
          </a:xfrm>
        </p:spPr>
        <p:txBody>
          <a:bodyPr/>
          <a:lstStyle>
            <a:lvl1pPr>
              <a:defRPr sz="1600">
                <a:solidFill>
                  <a:schemeClr val="bg1">
                    <a:lumMod val="50000"/>
                  </a:schemeClr>
                </a:solidFill>
              </a:defRPr>
            </a:lvl1pPr>
          </a:lstStyle>
          <a:p>
            <a:r>
              <a:rPr lang="en-GB" noProof="0"/>
              <a:t>Partner Logo 4</a:t>
            </a:r>
          </a:p>
        </p:txBody>
      </p:sp>
      <p:sp>
        <p:nvSpPr>
          <p:cNvPr id="16" name="Oranisation Placeholder"/>
          <p:cNvSpPr>
            <a:spLocks noGrp="1"/>
          </p:cNvSpPr>
          <p:nvPr>
            <p:ph type="body" sz="quarter" idx="15" hasCustomPrompt="1"/>
          </p:nvPr>
        </p:nvSpPr>
        <p:spPr bwMode="white">
          <a:xfrm>
            <a:off x="8580530" y="395008"/>
            <a:ext cx="8294400" cy="540000"/>
          </a:xfrm>
        </p:spPr>
        <p:txBody>
          <a:bodyPr anchor="b" anchorCtr="0">
            <a:normAutofit/>
          </a:bodyPr>
          <a:lstStyle>
            <a:lvl1pPr>
              <a:lnSpc>
                <a:spcPts val="1700"/>
              </a:lnSpc>
              <a:defRPr sz="1400" b="1" i="0" u="sng" cap="all" baseline="0">
                <a:solidFill>
                  <a:srgbClr val="1E64C8"/>
                </a:solidFill>
                <a:uFill>
                  <a:solidFill>
                    <a:schemeClr val="bg1"/>
                  </a:solidFill>
                </a:uFill>
              </a:defRPr>
            </a:lvl1pPr>
            <a:lvl2pPr marL="0" indent="0">
              <a:lnSpc>
                <a:spcPts val="1700"/>
              </a:lnSpc>
              <a:buNone/>
              <a:defRPr sz="1400" cap="all" baseline="0">
                <a:solidFill>
                  <a:srgbClr val="1E64C8"/>
                </a:solidFill>
              </a:defRPr>
            </a:lvl2pPr>
          </a:lstStyle>
          <a:p>
            <a:pPr lvl="0"/>
            <a:r>
              <a:rPr lang="en-GB" noProof="0"/>
              <a:t>Click to edit organisation styles</a:t>
            </a:r>
          </a:p>
          <a:p>
            <a:pPr lvl="1"/>
            <a:r>
              <a:rPr lang="en-GB" noProof="0"/>
              <a:t>Second level</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4400" y="0"/>
            <a:ext cx="4179597" cy="1393200"/>
          </a:xfrm>
          <a:prstGeom prst="rect">
            <a:avLst/>
          </a:prstGeom>
        </p:spPr>
      </p:pic>
    </p:spTree>
    <p:extLst>
      <p:ext uri="{BB962C8B-B14F-4D97-AF65-F5344CB8AC3E}">
        <p14:creationId xmlns:p14="http://schemas.microsoft.com/office/powerpoint/2010/main" val="941814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bwMode="white">
          <a:xfrm>
            <a:off x="1291074" y="3246120"/>
            <a:ext cx="15183366" cy="4436316"/>
          </a:xfrm>
        </p:spPr>
        <p:txBody>
          <a:bodyPr anchor="b">
            <a:noAutofit/>
          </a:bodyPr>
          <a:lstStyle>
            <a:lvl1pPr algn="l">
              <a:lnSpc>
                <a:spcPts val="11000"/>
              </a:lnSpc>
              <a:defRPr sz="10000" u="sng" baseline="0">
                <a:solidFill>
                  <a:schemeClr val="bg1"/>
                </a:solidFill>
                <a:uFill>
                  <a:solidFill>
                    <a:schemeClr val="bg1"/>
                  </a:solidFill>
                </a:uFill>
              </a:defRPr>
            </a:lvl1pPr>
          </a:lstStyle>
          <a:p>
            <a:r>
              <a:rPr lang="en-GB" noProof="0"/>
              <a:t>Click to add chapter title</a:t>
            </a:r>
          </a:p>
        </p:txBody>
      </p:sp>
      <p:sp>
        <p:nvSpPr>
          <p:cNvPr id="8" name="Titles positoning box" hidden="1"/>
          <p:cNvSpPr/>
          <p:nvPr userDrawn="1"/>
        </p:nvSpPr>
        <p:spPr>
          <a:xfrm>
            <a:off x="1371600" y="7344000"/>
            <a:ext cx="15012000"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en-GB" noProof="0" smtClean="0"/>
              <a:pPr/>
              <a:t>‹nr.›</a:t>
            </a:fld>
            <a:endParaRPr lang="en-GB" noProof="0"/>
          </a:p>
        </p:txBody>
      </p:sp>
    </p:spTree>
    <p:extLst>
      <p:ext uri="{BB962C8B-B14F-4D97-AF65-F5344CB8AC3E}">
        <p14:creationId xmlns:p14="http://schemas.microsoft.com/office/powerpoint/2010/main" val="129473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a:t>Klik om stijl te bewerken</a:t>
            </a:r>
            <a:endParaRPr lang="en-GB" noProof="0"/>
          </a:p>
        </p:txBody>
      </p:sp>
      <p:sp>
        <p:nvSpPr>
          <p:cNvPr id="3" name="Content Placeholder 2"/>
          <p:cNvSpPr>
            <a:spLocks noGrp="1"/>
          </p:cNvSpPr>
          <p:nvPr>
            <p:ph idx="1"/>
          </p:nvPr>
        </p:nvSpPr>
        <p:spPr>
          <a:xfrm>
            <a:off x="835825" y="1194364"/>
            <a:ext cx="15699575" cy="6696000"/>
          </a:xfrm>
        </p:spPr>
        <p:txBody>
          <a:bodyPr/>
          <a:lstStyle>
            <a:lvl1pPr marL="536400" indent="-450000" defTabSz="457200">
              <a:lnSpc>
                <a:spcPct val="120000"/>
              </a:lnSpc>
              <a:buFont typeface="Arial" panose="020B0604020202020204" pitchFamily="34" charset="0"/>
              <a:buChar char="̶"/>
              <a:defRPr/>
            </a:lvl1pPr>
            <a:lvl2pPr marL="1170000" indent="-450000">
              <a:lnSpc>
                <a:spcPct val="120000"/>
              </a:lnSpc>
              <a:defRPr/>
            </a:lvl2pPr>
            <a:lvl3pPr marL="1756800" indent="-450000" defTabSz="457200">
              <a:lnSpc>
                <a:spcPct val="120000"/>
              </a:lnSpc>
              <a:defRPr/>
            </a:lvl3pPr>
            <a:lvl4pPr marL="2329200" indent="-550800" defTabSz="457200">
              <a:lnSpc>
                <a:spcPct val="120000"/>
              </a:lnSpc>
              <a:defRPr/>
            </a:lvl4pPr>
            <a:lvl5pPr marL="2962800" indent="-442800" defTabSz="457200">
              <a:lnSpc>
                <a:spcPct val="120000"/>
              </a:lnSpc>
              <a:buFont typeface="Arial" panose="020B0604020202020204" pitchFamily="34" charset="0"/>
              <a:buChar char="̶"/>
              <a:defRPr/>
            </a:lvl5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e Placeholder 3"/>
          <p:cNvSpPr>
            <a:spLocks noGrp="1"/>
          </p:cNvSpPr>
          <p:nvPr>
            <p:ph type="dt" sz="half" idx="10"/>
          </p:nvPr>
        </p:nvSpPr>
        <p:spPr/>
        <p:txBody>
          <a:bodyPr/>
          <a:lstStyle/>
          <a:p>
            <a:fld id="{141D423C-870B-4451-BAEB-3B0CF4C0B08E}" type="datetime1">
              <a:rPr lang="en-GB" noProof="0" smtClean="0"/>
              <a:t>13/01/2025</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7AE184E0-0BD4-4705-A12B-9B71DDE63301}" type="slidenum">
              <a:rPr lang="en-GB" noProof="0" smtClean="0"/>
              <a:t>‹nr.›</a:t>
            </a:fld>
            <a:endParaRPr lang="en-GB" noProof="0"/>
          </a:p>
        </p:txBody>
      </p:sp>
    </p:spTree>
    <p:extLst>
      <p:ext uri="{BB962C8B-B14F-4D97-AF65-F5344CB8AC3E}">
        <p14:creationId xmlns:p14="http://schemas.microsoft.com/office/powerpoint/2010/main" val="3081577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a:t>Klik om stijl te bewerken</a:t>
            </a:r>
            <a:endParaRPr lang="en-GB" noProof="0"/>
          </a:p>
        </p:txBody>
      </p:sp>
      <p:sp>
        <p:nvSpPr>
          <p:cNvPr id="4" name="Date Placeholder 3"/>
          <p:cNvSpPr>
            <a:spLocks noGrp="1"/>
          </p:cNvSpPr>
          <p:nvPr>
            <p:ph type="dt" sz="half" idx="10"/>
          </p:nvPr>
        </p:nvSpPr>
        <p:spPr/>
        <p:txBody>
          <a:bodyPr/>
          <a:lstStyle/>
          <a:p>
            <a:fld id="{1AC1AC7E-F95B-44A0-AF74-227A04D913F9}" type="datetime1">
              <a:rPr lang="en-GB" noProof="0" smtClean="0"/>
              <a:t>13/01/2025</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8" name="Picture Placeholder 7"/>
          <p:cNvSpPr>
            <a:spLocks noGrp="1"/>
          </p:cNvSpPr>
          <p:nvPr>
            <p:ph type="pic" sz="quarter" idx="13" hasCustomPrompt="1"/>
          </p:nvPr>
        </p:nvSpPr>
        <p:spPr>
          <a:xfrm>
            <a:off x="10104438" y="1371918"/>
            <a:ext cx="6300000" cy="6498000"/>
          </a:xfrm>
        </p:spPr>
        <p:txBody>
          <a:bodyPr/>
          <a:lstStyle>
            <a:lvl1pPr>
              <a:defRPr>
                <a:solidFill>
                  <a:schemeClr val="bg1">
                    <a:lumMod val="50000"/>
                  </a:schemeClr>
                </a:solidFill>
              </a:defRPr>
            </a:lvl1pPr>
          </a:lstStyle>
          <a:p>
            <a:r>
              <a:rPr lang="en-GB" noProof="0"/>
              <a:t>Photo</a:t>
            </a:r>
          </a:p>
        </p:txBody>
      </p:sp>
      <p:sp>
        <p:nvSpPr>
          <p:cNvPr id="9"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en-GB" noProof="0" smtClean="0"/>
              <a:pPr/>
              <a:t>‹nr.›</a:t>
            </a:fld>
            <a:endParaRPr lang="en-GB" noProof="0"/>
          </a:p>
        </p:txBody>
      </p:sp>
      <p:sp>
        <p:nvSpPr>
          <p:cNvPr id="12" name="Content Placeholder 2"/>
          <p:cNvSpPr>
            <a:spLocks noGrp="1"/>
          </p:cNvSpPr>
          <p:nvPr>
            <p:ph idx="1"/>
          </p:nvPr>
        </p:nvSpPr>
        <p:spPr>
          <a:xfrm>
            <a:off x="835825" y="1194364"/>
            <a:ext cx="8442000" cy="6696000"/>
          </a:xfrm>
        </p:spPr>
        <p:txBody>
          <a:bodyPr/>
          <a:lstStyle>
            <a:lvl1pPr defTabSz="457200">
              <a:lnSpc>
                <a:spcPct val="120000"/>
              </a:lnSpc>
              <a:defRPr/>
            </a:lvl1pPr>
            <a:lvl2pPr>
              <a:lnSpc>
                <a:spcPct val="120000"/>
              </a:lnSpc>
              <a:defRPr/>
            </a:lvl2pPr>
            <a:lvl3pPr defTabSz="457200">
              <a:lnSpc>
                <a:spcPct val="120000"/>
              </a:lnSpc>
              <a:defRPr/>
            </a:lvl3pPr>
            <a:lvl4pPr defTabSz="457200">
              <a:lnSpc>
                <a:spcPct val="120000"/>
              </a:lnSpc>
              <a:defRPr/>
            </a:lvl4pPr>
            <a:lvl5pPr defTabSz="457200">
              <a:lnSpc>
                <a:spcPct val="120000"/>
              </a:lnSpc>
              <a:defRPr/>
            </a:lvl5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Tree>
    <p:extLst>
      <p:ext uri="{BB962C8B-B14F-4D97-AF65-F5344CB8AC3E}">
        <p14:creationId xmlns:p14="http://schemas.microsoft.com/office/powerpoint/2010/main" val="1314887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a:t>Klik om stijl te bewerken</a:t>
            </a:r>
            <a:endParaRPr lang="en-GB" noProof="0"/>
          </a:p>
        </p:txBody>
      </p:sp>
      <p:sp>
        <p:nvSpPr>
          <p:cNvPr id="3" name="Date Placeholder 2"/>
          <p:cNvSpPr>
            <a:spLocks noGrp="1"/>
          </p:cNvSpPr>
          <p:nvPr>
            <p:ph type="dt" sz="half" idx="10"/>
          </p:nvPr>
        </p:nvSpPr>
        <p:spPr/>
        <p:txBody>
          <a:bodyPr/>
          <a:lstStyle/>
          <a:p>
            <a:fld id="{85489850-D4D2-4F7E-A2EF-93F17F073AE4}" type="datetime1">
              <a:rPr lang="en-GB" noProof="0" smtClean="0"/>
              <a:t>13/01/2025</a:t>
            </a:fld>
            <a:endParaRPr lang="en-GB" noProof="0"/>
          </a:p>
        </p:txBody>
      </p:sp>
      <p:sp>
        <p:nvSpPr>
          <p:cNvPr id="4" name="Footer Placeholder 3"/>
          <p:cNvSpPr>
            <a:spLocks noGrp="1"/>
          </p:cNvSpPr>
          <p:nvPr>
            <p:ph type="ftr" sz="quarter" idx="11"/>
          </p:nvPr>
        </p:nvSpPr>
        <p:spPr/>
        <p:txBody>
          <a:bodyPr/>
          <a:lstStyle/>
          <a:p>
            <a:endParaRPr lang="en-GB" noProof="0"/>
          </a:p>
        </p:txBody>
      </p:sp>
      <p:sp>
        <p:nvSpPr>
          <p:cNvPr id="5" name="Slide Number Placeholder 4"/>
          <p:cNvSpPr>
            <a:spLocks noGrp="1"/>
          </p:cNvSpPr>
          <p:nvPr>
            <p:ph type="sldNum" sz="quarter" idx="12"/>
          </p:nvPr>
        </p:nvSpPr>
        <p:spPr/>
        <p:txBody>
          <a:bodyPr/>
          <a:lstStyle/>
          <a:p>
            <a:fld id="{7AE184E0-0BD4-4705-A12B-9B71DDE63301}" type="slidenum">
              <a:rPr lang="en-GB" noProof="0" smtClean="0"/>
              <a:t>‹nr.›</a:t>
            </a:fld>
            <a:endParaRPr lang="en-GB" noProof="0"/>
          </a:p>
        </p:txBody>
      </p:sp>
      <p:sp>
        <p:nvSpPr>
          <p:cNvPr id="7" name="Picture Placeholder 6"/>
          <p:cNvSpPr>
            <a:spLocks noGrp="1"/>
          </p:cNvSpPr>
          <p:nvPr>
            <p:ph type="pic" sz="quarter" idx="13" hasCustomPrompt="1"/>
          </p:nvPr>
        </p:nvSpPr>
        <p:spPr>
          <a:xfrm>
            <a:off x="952038" y="1371600"/>
            <a:ext cx="15480000" cy="6501600"/>
          </a:xfrm>
        </p:spPr>
        <p:txBody>
          <a:bodyPr/>
          <a:lstStyle>
            <a:lvl1pPr>
              <a:defRPr>
                <a:solidFill>
                  <a:schemeClr val="bg1">
                    <a:lumMod val="50000"/>
                  </a:schemeClr>
                </a:solidFill>
              </a:defRPr>
            </a:lvl1pPr>
          </a:lstStyle>
          <a:p>
            <a:r>
              <a:rPr lang="en-GB" noProof="0"/>
              <a:t>Photo</a:t>
            </a:r>
          </a:p>
        </p:txBody>
      </p:sp>
    </p:spTree>
    <p:extLst>
      <p:ext uri="{BB962C8B-B14F-4D97-AF65-F5344CB8AC3E}">
        <p14:creationId xmlns:p14="http://schemas.microsoft.com/office/powerpoint/2010/main" val="374516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5B9455-C5EA-4A9A-AA6D-3BB041550791}" type="datetime1">
              <a:rPr lang="en-GB" smtClean="0"/>
              <a:t>13/01/2025</a:t>
            </a:fld>
            <a:endParaRPr lang="en-GB"/>
          </a:p>
        </p:txBody>
      </p:sp>
      <p:sp>
        <p:nvSpPr>
          <p:cNvPr id="3" name="Footer Placeholder 2"/>
          <p:cNvSpPr>
            <a:spLocks noGrp="1"/>
          </p:cNvSpPr>
          <p:nvPr>
            <p:ph type="ftr" sz="quarter" idx="11"/>
          </p:nvPr>
        </p:nvSpPr>
        <p:spPr/>
        <p:txBody>
          <a:bodyPr/>
          <a:lstStyle/>
          <a:p>
            <a:endParaRPr lang="en-GB"/>
          </a:p>
        </p:txBody>
      </p:sp>
      <p:sp>
        <p:nvSpPr>
          <p:cNvPr id="7" name="Covering Background"/>
          <p:cNvSpPr/>
          <p:nvPr userDrawn="1"/>
        </p:nvSpPr>
        <p:spPr>
          <a:xfrm>
            <a:off x="-1" y="0"/>
            <a:ext cx="17337600" cy="9753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5"/>
          <p:cNvSpPr>
            <a:spLocks noGrp="1"/>
          </p:cNvSpPr>
          <p:nvPr>
            <p:ph type="pic" sz="quarter" idx="12" hasCustomPrompt="1"/>
          </p:nvPr>
        </p:nvSpPr>
        <p:spPr>
          <a:xfrm>
            <a:off x="-1" y="0"/>
            <a:ext cx="17337600" cy="9753600"/>
          </a:xfrm>
        </p:spPr>
        <p:txBody>
          <a:bodyPr/>
          <a:lstStyle>
            <a:lvl1pPr>
              <a:defRPr>
                <a:solidFill>
                  <a:schemeClr val="bg1">
                    <a:lumMod val="50000"/>
                  </a:schemeClr>
                </a:solidFill>
              </a:defRPr>
            </a:lvl1pPr>
          </a:lstStyle>
          <a:p>
            <a:r>
              <a:rPr lang="en-GB" noProof="0"/>
              <a:t>Photo</a:t>
            </a:r>
          </a:p>
        </p:txBody>
      </p:sp>
    </p:spTree>
    <p:extLst>
      <p:ext uri="{BB962C8B-B14F-4D97-AF65-F5344CB8AC3E}">
        <p14:creationId xmlns:p14="http://schemas.microsoft.com/office/powerpoint/2010/main" val="2949418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textbox over picture">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914400" y="0"/>
            <a:ext cx="16424275" cy="7920000"/>
          </a:xfrm>
        </p:spPr>
        <p:txBody>
          <a:bodyPr/>
          <a:lstStyle>
            <a:lvl1pPr marL="85725" indent="0">
              <a:buNone/>
              <a:defRPr>
                <a:solidFill>
                  <a:schemeClr val="bg1">
                    <a:lumMod val="50000"/>
                  </a:schemeClr>
                </a:solidFill>
              </a:defRPr>
            </a:lvl1pPr>
          </a:lstStyle>
          <a:p>
            <a:r>
              <a:rPr lang="nl-BE" noProof="0"/>
              <a:t>Picture</a:t>
            </a:r>
          </a:p>
        </p:txBody>
      </p:sp>
      <p:sp>
        <p:nvSpPr>
          <p:cNvPr id="2" name="Date Placeholder 1"/>
          <p:cNvSpPr>
            <a:spLocks noGrp="1"/>
          </p:cNvSpPr>
          <p:nvPr>
            <p:ph type="dt" sz="half" idx="10"/>
          </p:nvPr>
        </p:nvSpPr>
        <p:spPr/>
        <p:txBody>
          <a:bodyPr/>
          <a:lstStyle/>
          <a:p>
            <a:fld id="{C95A0332-E6A8-40C1-A13F-648D7A530C66}" type="datetime1">
              <a:rPr lang="en-GB" noProof="0" smtClean="0"/>
              <a:t>13/01/2025</a:t>
            </a:fld>
            <a:endParaRPr lang="nl-NL" noProof="0"/>
          </a:p>
        </p:txBody>
      </p:sp>
      <p:sp>
        <p:nvSpPr>
          <p:cNvPr id="3" name="Footer Placeholder 2"/>
          <p:cNvSpPr>
            <a:spLocks noGrp="1"/>
          </p:cNvSpPr>
          <p:nvPr>
            <p:ph type="ftr" sz="quarter" idx="11"/>
          </p:nvPr>
        </p:nvSpPr>
        <p:spPr/>
        <p:txBody>
          <a:bodyPr/>
          <a:lstStyle/>
          <a:p>
            <a:endParaRPr lang="nl-NL" noProof="0"/>
          </a:p>
        </p:txBody>
      </p:sp>
      <p:sp>
        <p:nvSpPr>
          <p:cNvPr id="8" name="Tijdelijke aanduiding voor tekst 7">
            <a:extLst>
              <a:ext uri="{FF2B5EF4-FFF2-40B4-BE49-F238E27FC236}">
                <a16:creationId xmlns:a16="http://schemas.microsoft.com/office/drawing/2014/main" id="{0301F6D1-3E66-4198-8305-F0FF1745CC94}"/>
              </a:ext>
            </a:extLst>
          </p:cNvPr>
          <p:cNvSpPr>
            <a:spLocks noGrp="1"/>
          </p:cNvSpPr>
          <p:nvPr>
            <p:ph type="body" sz="quarter" idx="13" hasCustomPrompt="1"/>
          </p:nvPr>
        </p:nvSpPr>
        <p:spPr>
          <a:xfrm>
            <a:off x="914400" y="2691979"/>
            <a:ext cx="6764400" cy="5230800"/>
          </a:xfrm>
          <a:solidFill>
            <a:srgbClr val="1E64C8"/>
          </a:solidFill>
        </p:spPr>
        <p:txBody>
          <a:bodyPr anchor="b" anchorCtr="0">
            <a:noAutofit/>
          </a:bodyPr>
          <a:lstStyle>
            <a:lvl1pPr marL="85725" indent="0">
              <a:buNone/>
              <a:defRPr sz="10000" u="sng" cap="all" baseline="0">
                <a:solidFill>
                  <a:schemeClr val="bg1"/>
                </a:solidFill>
              </a:defRPr>
            </a:lvl1pPr>
            <a:lvl2pPr marL="984250" indent="-625475">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Click to add  text</a:t>
            </a:r>
          </a:p>
        </p:txBody>
      </p:sp>
    </p:spTree>
    <p:extLst>
      <p:ext uri="{BB962C8B-B14F-4D97-AF65-F5344CB8AC3E}">
        <p14:creationId xmlns:p14="http://schemas.microsoft.com/office/powerpoint/2010/main" val="3435351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ght blue textbox over pict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6AD30-96E8-448B-B97A-24B00ADE12C5}"/>
              </a:ext>
            </a:extLst>
          </p:cNvPr>
          <p:cNvSpPr/>
          <p:nvPr userDrawn="1"/>
        </p:nvSpPr>
        <p:spPr>
          <a:xfrm>
            <a:off x="914400" y="0"/>
            <a:ext cx="16424275" cy="789840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a:p>
        </p:txBody>
      </p:sp>
      <p:sp>
        <p:nvSpPr>
          <p:cNvPr id="6" name="Picture Placeholder 5"/>
          <p:cNvSpPr>
            <a:spLocks noGrp="1"/>
          </p:cNvSpPr>
          <p:nvPr>
            <p:ph type="pic" sz="quarter" idx="12" hasCustomPrompt="1"/>
          </p:nvPr>
        </p:nvSpPr>
        <p:spPr>
          <a:xfrm>
            <a:off x="914400" y="0"/>
            <a:ext cx="16424275" cy="7920000"/>
          </a:xfrm>
        </p:spPr>
        <p:txBody>
          <a:bodyPr/>
          <a:lstStyle>
            <a:lvl1pPr marL="85725" indent="0">
              <a:buNone/>
              <a:defRPr>
                <a:solidFill>
                  <a:schemeClr val="bg1">
                    <a:lumMod val="50000"/>
                  </a:schemeClr>
                </a:solidFill>
              </a:defRPr>
            </a:lvl1pPr>
          </a:lstStyle>
          <a:p>
            <a:r>
              <a:rPr lang="nl-BE" noProof="0"/>
              <a:t>Picture</a:t>
            </a:r>
          </a:p>
        </p:txBody>
      </p:sp>
      <p:sp>
        <p:nvSpPr>
          <p:cNvPr id="2" name="Date Placeholder 1"/>
          <p:cNvSpPr>
            <a:spLocks noGrp="1"/>
          </p:cNvSpPr>
          <p:nvPr>
            <p:ph type="dt" sz="half" idx="10"/>
          </p:nvPr>
        </p:nvSpPr>
        <p:spPr/>
        <p:txBody>
          <a:bodyPr/>
          <a:lstStyle/>
          <a:p>
            <a:fld id="{B867E6D6-7380-4786-8F43-9AF024683535}" type="datetime1">
              <a:rPr lang="en-GB" noProof="0" smtClean="0"/>
              <a:t>13/01/2025</a:t>
            </a:fld>
            <a:endParaRPr lang="nl-NL" noProof="0"/>
          </a:p>
        </p:txBody>
      </p:sp>
      <p:sp>
        <p:nvSpPr>
          <p:cNvPr id="3" name="Footer Placeholder 2"/>
          <p:cNvSpPr>
            <a:spLocks noGrp="1"/>
          </p:cNvSpPr>
          <p:nvPr>
            <p:ph type="ftr" sz="quarter" idx="11"/>
          </p:nvPr>
        </p:nvSpPr>
        <p:spPr/>
        <p:txBody>
          <a:bodyPr/>
          <a:lstStyle/>
          <a:p>
            <a:endParaRPr lang="nl-NL" noProof="0"/>
          </a:p>
        </p:txBody>
      </p:sp>
      <p:sp>
        <p:nvSpPr>
          <p:cNvPr id="8" name="Tijdelijke aanduiding voor tekst 7">
            <a:extLst>
              <a:ext uri="{FF2B5EF4-FFF2-40B4-BE49-F238E27FC236}">
                <a16:creationId xmlns:a16="http://schemas.microsoft.com/office/drawing/2014/main" id="{0301F6D1-3E66-4198-8305-F0FF1745CC94}"/>
              </a:ext>
            </a:extLst>
          </p:cNvPr>
          <p:cNvSpPr>
            <a:spLocks noGrp="1"/>
          </p:cNvSpPr>
          <p:nvPr>
            <p:ph type="body" sz="quarter" idx="13" hasCustomPrompt="1"/>
          </p:nvPr>
        </p:nvSpPr>
        <p:spPr>
          <a:xfrm>
            <a:off x="914399" y="1011602"/>
            <a:ext cx="7754938" cy="6908398"/>
          </a:xfrm>
          <a:solidFill>
            <a:srgbClr val="E9F0FA"/>
          </a:solidFill>
        </p:spPr>
        <p:txBody>
          <a:bodyPr>
            <a:normAutofit/>
          </a:bodyPr>
          <a:lstStyle>
            <a:lvl1pPr marL="85725" indent="0">
              <a:buNone/>
              <a:defRPr sz="5400" u="sng" cap="all" baseline="0">
                <a:solidFill>
                  <a:srgbClr val="1E64C8"/>
                </a:solidFill>
              </a:defRPr>
            </a:lvl1pPr>
            <a:lvl2pPr marL="984250" indent="-625475">
              <a:defRPr>
                <a:solidFill>
                  <a:srgbClr val="1E64C8"/>
                </a:solidFill>
              </a:defRPr>
            </a:lvl2pPr>
            <a:lvl3pPr>
              <a:defRPr>
                <a:solidFill>
                  <a:srgbClr val="1E64C8"/>
                </a:solidFill>
              </a:defRPr>
            </a:lvl3pPr>
            <a:lvl4pPr>
              <a:defRPr>
                <a:solidFill>
                  <a:srgbClr val="1E64C8"/>
                </a:solidFill>
              </a:defRPr>
            </a:lvl4pPr>
            <a:lvl5pPr>
              <a:defRPr>
                <a:solidFill>
                  <a:srgbClr val="1E64C8"/>
                </a:solidFill>
              </a:defRPr>
            </a:lvl5pPr>
          </a:lstStyle>
          <a:p>
            <a:pPr lvl="0"/>
            <a:r>
              <a:rPr lang="en-GB" noProof="0"/>
              <a:t>Click to add text</a:t>
            </a:r>
          </a:p>
        </p:txBody>
      </p:sp>
    </p:spTree>
    <p:extLst>
      <p:ext uri="{BB962C8B-B14F-4D97-AF65-F5344CB8AC3E}">
        <p14:creationId xmlns:p14="http://schemas.microsoft.com/office/powerpoint/2010/main" val="371744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0118" y="252000"/>
            <a:ext cx="15705282" cy="863693"/>
          </a:xfrm>
          <a:prstGeom prst="rect">
            <a:avLst/>
          </a:prstGeom>
        </p:spPr>
        <p:txBody>
          <a:bodyPr vert="horz" lIns="91440" tIns="45720" rIns="91440" bIns="45720" rtlCol="0" anchor="t" anchorCtr="0">
            <a:noAutofit/>
          </a:bodyPr>
          <a:lstStyle/>
          <a:p>
            <a:r>
              <a:rPr lang="nl-NL" noProof="0"/>
              <a:t>Klik om stijl te bewerken</a:t>
            </a:r>
            <a:endParaRPr lang="en-GB" noProof="0"/>
          </a:p>
        </p:txBody>
      </p:sp>
      <p:sp>
        <p:nvSpPr>
          <p:cNvPr id="3" name="Text Placeholder 2"/>
          <p:cNvSpPr>
            <a:spLocks noGrp="1"/>
          </p:cNvSpPr>
          <p:nvPr>
            <p:ph type="body" idx="1"/>
          </p:nvPr>
        </p:nvSpPr>
        <p:spPr>
          <a:xfrm>
            <a:off x="835825" y="1194364"/>
            <a:ext cx="15699575" cy="6696000"/>
          </a:xfrm>
          <a:prstGeom prst="rect">
            <a:avLst/>
          </a:prstGeom>
        </p:spPr>
        <p:txBody>
          <a:bodyPr vert="horz" lIns="91440" tIns="45720" rIns="91440" bIns="45720" rtlCol="0">
            <a:normAutofit/>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e Placeholder 3"/>
          <p:cNvSpPr>
            <a:spLocks noGrp="1"/>
          </p:cNvSpPr>
          <p:nvPr>
            <p:ph type="dt" sz="half" idx="2"/>
          </p:nvPr>
        </p:nvSpPr>
        <p:spPr>
          <a:xfrm>
            <a:off x="4072394" y="8948703"/>
            <a:ext cx="2297926" cy="519289"/>
          </a:xfrm>
          <a:prstGeom prst="rect">
            <a:avLst/>
          </a:prstGeom>
        </p:spPr>
        <p:txBody>
          <a:bodyPr vert="horz" lIns="91440" tIns="45720" rIns="91440" bIns="45720" rtlCol="0" anchor="ctr"/>
          <a:lstStyle>
            <a:lvl1pPr algn="l">
              <a:defRPr sz="1707">
                <a:solidFill>
                  <a:schemeClr val="tx1">
                    <a:tint val="75000"/>
                  </a:schemeClr>
                </a:solidFill>
              </a:defRPr>
            </a:lvl1pPr>
          </a:lstStyle>
          <a:p>
            <a:fld id="{EDCBF2E7-F4CF-416E-9906-1DC0EF4A638B}" type="datetime1">
              <a:rPr lang="en-GB" noProof="0" smtClean="0"/>
              <a:t>13/01/2025</a:t>
            </a:fld>
            <a:endParaRPr lang="en-GB" noProof="0"/>
          </a:p>
        </p:txBody>
      </p:sp>
      <p:sp>
        <p:nvSpPr>
          <p:cNvPr id="5" name="Footer Placeholder 4"/>
          <p:cNvSpPr>
            <a:spLocks noGrp="1"/>
          </p:cNvSpPr>
          <p:nvPr>
            <p:ph type="ftr" sz="quarter" idx="3"/>
          </p:nvPr>
        </p:nvSpPr>
        <p:spPr>
          <a:xfrm>
            <a:off x="6810236" y="8994423"/>
            <a:ext cx="8353564" cy="437932"/>
          </a:xfrm>
          <a:prstGeom prst="rect">
            <a:avLst/>
          </a:prstGeom>
        </p:spPr>
        <p:txBody>
          <a:bodyPr vert="horz" lIns="91440" tIns="45720" rIns="91440" bIns="45720" rtlCol="0" anchor="ctr"/>
          <a:lstStyle>
            <a:lvl1pPr algn="ctr">
              <a:defRPr sz="1707">
                <a:solidFill>
                  <a:schemeClr val="tx1">
                    <a:tint val="75000"/>
                  </a:schemeClr>
                </a:solidFill>
              </a:defRPr>
            </a:lvl1pPr>
          </a:lstStyle>
          <a:p>
            <a:endParaRPr lang="en-GB" noProof="0"/>
          </a:p>
        </p:txBody>
      </p:sp>
      <p:sp>
        <p:nvSpPr>
          <p:cNvPr id="6"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en-GB" noProof="0" smtClean="0"/>
              <a:pPr/>
              <a:t>‹nr.›</a:t>
            </a:fld>
            <a:endParaRPr lang="en-GB" noProof="0"/>
          </a:p>
        </p:txBody>
      </p:sp>
      <p:sp>
        <p:nvSpPr>
          <p:cNvPr id="7" name="Title positioning box" hidden="1"/>
          <p:cNvSpPr/>
          <p:nvPr userDrawn="1"/>
        </p:nvSpPr>
        <p:spPr>
          <a:xfrm>
            <a:off x="927265" y="367200"/>
            <a:ext cx="15480000" cy="463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ositoning box" hidden="1"/>
          <p:cNvSpPr/>
          <p:nvPr userDrawn="1"/>
        </p:nvSpPr>
        <p:spPr>
          <a:xfrm>
            <a:off x="927265" y="1584000"/>
            <a:ext cx="8229600" cy="630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ogo positioning box" hidden="1"/>
          <p:cNvSpPr/>
          <p:nvPr userDrawn="1"/>
        </p:nvSpPr>
        <p:spPr>
          <a:xfrm flipV="1">
            <a:off x="928800" y="7878842"/>
            <a:ext cx="15478465" cy="141635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ositoning box" hidden="1"/>
          <p:cNvSpPr/>
          <p:nvPr userDrawn="1"/>
        </p:nvSpPr>
        <p:spPr>
          <a:xfrm>
            <a:off x="9172105" y="1584000"/>
            <a:ext cx="914400" cy="630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ositoning box" hidden="1"/>
          <p:cNvSpPr/>
          <p:nvPr userDrawn="1"/>
        </p:nvSpPr>
        <p:spPr>
          <a:xfrm>
            <a:off x="10099369" y="1356360"/>
            <a:ext cx="6307895" cy="6527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Logo EN"/>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516018" y="8330613"/>
            <a:ext cx="1658857" cy="1327619"/>
          </a:xfrm>
          <a:prstGeom prst="rect">
            <a:avLst/>
          </a:prstGeom>
        </p:spPr>
      </p:pic>
      <p:pic>
        <p:nvPicPr>
          <p:cNvPr id="15" name="Afbeelding 5" descr="Afbeelding met tekst&#10;&#10;Automatisch gegenereerde beschrijving">
            <a:extLst>
              <a:ext uri="{FF2B5EF4-FFF2-40B4-BE49-F238E27FC236}">
                <a16:creationId xmlns:a16="http://schemas.microsoft.com/office/drawing/2014/main" id="{3666E520-12F4-49D8-A8EC-8A3EFA3D2B46}"/>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1499410" y="8591106"/>
            <a:ext cx="3201375" cy="1067126"/>
          </a:xfrm>
          <a:prstGeom prst="rect">
            <a:avLst/>
          </a:prstGeom>
        </p:spPr>
      </p:pic>
      <p:sp>
        <p:nvSpPr>
          <p:cNvPr id="11" name="Rectangle 10">
            <a:extLst>
              <a:ext uri="{FF2B5EF4-FFF2-40B4-BE49-F238E27FC236}">
                <a16:creationId xmlns:a16="http://schemas.microsoft.com/office/drawing/2014/main" id="{847E5209-02F5-4696-9B55-F5D04586A71F}"/>
              </a:ext>
            </a:extLst>
          </p:cNvPr>
          <p:cNvSpPr/>
          <p:nvPr userDrawn="1"/>
        </p:nvSpPr>
        <p:spPr>
          <a:xfrm>
            <a:off x="6257028" y="8863059"/>
            <a:ext cx="8667750" cy="523220"/>
          </a:xfrm>
          <a:prstGeom prst="rect">
            <a:avLst/>
          </a:prstGeom>
        </p:spPr>
        <p:txBody>
          <a:bodyPr>
            <a:spAutoFit/>
          </a:bodyPr>
          <a:lstStyle/>
          <a:p>
            <a:r>
              <a:rPr lang="en-US" sz="1400" b="1" cap="all" baseline="0">
                <a:solidFill>
                  <a:srgbClr val="1E64C8"/>
                </a:solidFill>
              </a:rPr>
              <a:t>department Agricultural economics</a:t>
            </a:r>
          </a:p>
          <a:p>
            <a:r>
              <a:rPr lang="en-US" sz="1400" b="1" cap="all" baseline="0">
                <a:solidFill>
                  <a:srgbClr val="1E64C8"/>
                </a:solidFill>
              </a:rPr>
              <a:t>Division of agri-food marketing &amp; chain management</a:t>
            </a:r>
          </a:p>
        </p:txBody>
      </p:sp>
    </p:spTree>
    <p:extLst>
      <p:ext uri="{BB962C8B-B14F-4D97-AF65-F5344CB8AC3E}">
        <p14:creationId xmlns:p14="http://schemas.microsoft.com/office/powerpoint/2010/main" val="3770589907"/>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73" r:id="rId3"/>
    <p:sldLayoutId id="2147483662" r:id="rId4"/>
    <p:sldLayoutId id="2147483674" r:id="rId5"/>
    <p:sldLayoutId id="2147483666" r:id="rId6"/>
    <p:sldLayoutId id="2147483675" r:id="rId7"/>
    <p:sldLayoutId id="2147483677" r:id="rId8"/>
    <p:sldLayoutId id="2147483678" r:id="rId9"/>
    <p:sldLayoutId id="2147483676" r:id="rId10"/>
  </p:sldLayoutIdLst>
  <p:hf hdr="0" ftr="0" dt="0"/>
  <p:txStyles>
    <p:titleStyle>
      <a:lvl1pPr algn="l" defTabSz="1300368" rtl="0" eaLnBrk="1" latinLnBrk="0" hangingPunct="1">
        <a:lnSpc>
          <a:spcPct val="90000"/>
        </a:lnSpc>
        <a:spcBef>
          <a:spcPct val="0"/>
        </a:spcBef>
        <a:buNone/>
        <a:defRPr sz="5400" u="sng" kern="1200" cap="all" baseline="0">
          <a:solidFill>
            <a:srgbClr val="1E64C8"/>
          </a:solidFill>
          <a:uFill>
            <a:solidFill>
              <a:srgbClr val="1E64C8"/>
            </a:solidFill>
          </a:uFill>
          <a:latin typeface="+mj-lt"/>
          <a:ea typeface="+mj-ea"/>
          <a:cs typeface="+mj-cs"/>
        </a:defRPr>
      </a:lvl1pPr>
    </p:titleStyle>
    <p:bodyStyle>
      <a:lvl1pPr marL="0" indent="0" algn="l" defTabSz="1300368" rtl="0" eaLnBrk="1" latinLnBrk="0" hangingPunct="1">
        <a:lnSpc>
          <a:spcPct val="120000"/>
        </a:lnSpc>
        <a:spcBef>
          <a:spcPts val="0"/>
        </a:spcBef>
        <a:buFont typeface="Arial" panose="020B0604020202020204" pitchFamily="34" charset="0"/>
        <a:buNone/>
        <a:defRPr sz="4800" kern="1200">
          <a:solidFill>
            <a:schemeClr val="tx1"/>
          </a:solidFill>
          <a:latin typeface="+mn-lt"/>
          <a:ea typeface="+mn-ea"/>
          <a:cs typeface="+mn-cs"/>
        </a:defRPr>
      </a:lvl1pPr>
      <a:lvl2pPr marL="457200" indent="-36000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900113" indent="-458788"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1441450" indent="-541338"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600325" indent="-1158875" algn="l" defTabSz="1300368" rtl="0" eaLnBrk="1" latinLnBrk="0" hangingPunct="1">
        <a:lnSpc>
          <a:spcPct val="120000"/>
        </a:lnSpc>
        <a:spcBef>
          <a:spcPts val="0"/>
        </a:spcBef>
        <a:buFont typeface="Arial" panose="020B0604020202020204" pitchFamily="34" charset="0"/>
        <a:buNone/>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368" rtl="0" eaLnBrk="1" latinLnBrk="0" hangingPunct="1">
        <a:defRPr sz="2560" kern="1200">
          <a:solidFill>
            <a:schemeClr val="tx1"/>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hyperlink" Target="mailto:Joachim.Schouteten@UGent.be"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jpeg"/><Relationship Id="rId26" Type="http://schemas.openxmlformats.org/officeDocument/2006/relationships/image" Target="../media/image54.jpeg"/><Relationship Id="rId3" Type="http://schemas.openxmlformats.org/officeDocument/2006/relationships/diagramData" Target="../diagrams/data2.xml"/><Relationship Id="rId21" Type="http://schemas.openxmlformats.org/officeDocument/2006/relationships/image" Target="../media/image50.png"/><Relationship Id="rId7" Type="http://schemas.microsoft.com/office/2007/relationships/diagramDrawing" Target="../diagrams/drawing2.xml"/><Relationship Id="rId12" Type="http://schemas.openxmlformats.org/officeDocument/2006/relationships/image" Target="../media/image41.png"/><Relationship Id="rId17" Type="http://schemas.openxmlformats.org/officeDocument/2006/relationships/image" Target="../media/image46.png"/><Relationship Id="rId25" Type="http://schemas.microsoft.com/office/2007/relationships/hdphoto" Target="../media/hdphoto2.wdp"/><Relationship Id="rId2" Type="http://schemas.openxmlformats.org/officeDocument/2006/relationships/notesSlide" Target="../notesSlides/notesSlide20.xml"/><Relationship Id="rId16" Type="http://schemas.openxmlformats.org/officeDocument/2006/relationships/image" Target="../media/image45.jpeg"/><Relationship Id="rId20" Type="http://schemas.openxmlformats.org/officeDocument/2006/relationships/image" Target="../media/image49.png"/><Relationship Id="rId29" Type="http://schemas.openxmlformats.org/officeDocument/2006/relationships/image" Target="../media/image57.png"/><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image" Target="../media/image40.png"/><Relationship Id="rId24" Type="http://schemas.openxmlformats.org/officeDocument/2006/relationships/image" Target="../media/image53.png"/><Relationship Id="rId5" Type="http://schemas.openxmlformats.org/officeDocument/2006/relationships/diagramQuickStyle" Target="../diagrams/quickStyle2.xml"/><Relationship Id="rId15" Type="http://schemas.openxmlformats.org/officeDocument/2006/relationships/image" Target="../media/image44.png"/><Relationship Id="rId23" Type="http://schemas.openxmlformats.org/officeDocument/2006/relationships/image" Target="../media/image52.png"/><Relationship Id="rId28" Type="http://schemas.openxmlformats.org/officeDocument/2006/relationships/image" Target="../media/image56.jpeg"/><Relationship Id="rId10" Type="http://schemas.openxmlformats.org/officeDocument/2006/relationships/image" Target="../media/image39.gif"/><Relationship Id="rId19" Type="http://schemas.openxmlformats.org/officeDocument/2006/relationships/image" Target="../media/image48.png"/><Relationship Id="rId31" Type="http://schemas.openxmlformats.org/officeDocument/2006/relationships/image" Target="../media/image59.png"/><Relationship Id="rId4" Type="http://schemas.openxmlformats.org/officeDocument/2006/relationships/diagramLayout" Target="../diagrams/layout2.xml"/><Relationship Id="rId9" Type="http://schemas.openxmlformats.org/officeDocument/2006/relationships/image" Target="../media/image38.png"/><Relationship Id="rId14" Type="http://schemas.openxmlformats.org/officeDocument/2006/relationships/image" Target="../media/image43.jpeg"/><Relationship Id="rId22" Type="http://schemas.openxmlformats.org/officeDocument/2006/relationships/image" Target="../media/image51.png"/><Relationship Id="rId27" Type="http://schemas.openxmlformats.org/officeDocument/2006/relationships/image" Target="../media/image55.jpeg"/><Relationship Id="rId30" Type="http://schemas.openxmlformats.org/officeDocument/2006/relationships/image" Target="../media/image58.png"/></Relationships>
</file>

<file path=ppt/slides/_rels/slide21.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69.png"/><Relationship Id="rId3" Type="http://schemas.openxmlformats.org/officeDocument/2006/relationships/image" Target="../media/image60.jpeg"/><Relationship Id="rId7" Type="http://schemas.openxmlformats.org/officeDocument/2006/relationships/image" Target="../media/image64.png"/><Relationship Id="rId12" Type="http://schemas.openxmlformats.org/officeDocument/2006/relationships/image" Target="../media/image68.png"/><Relationship Id="rId2" Type="http://schemas.openxmlformats.org/officeDocument/2006/relationships/notesSlide" Target="../notesSlides/notesSlide21.xml"/><Relationship Id="rId16" Type="http://schemas.openxmlformats.org/officeDocument/2006/relationships/image" Target="../media/image72.png"/><Relationship Id="rId1" Type="http://schemas.openxmlformats.org/officeDocument/2006/relationships/slideLayout" Target="../slideLayouts/slideLayout4.xml"/><Relationship Id="rId6" Type="http://schemas.openxmlformats.org/officeDocument/2006/relationships/image" Target="../media/image63.png"/><Relationship Id="rId11" Type="http://schemas.openxmlformats.org/officeDocument/2006/relationships/image" Target="../media/image1.png"/><Relationship Id="rId5" Type="http://schemas.openxmlformats.org/officeDocument/2006/relationships/image" Target="../media/image62.jpeg"/><Relationship Id="rId15" Type="http://schemas.openxmlformats.org/officeDocument/2006/relationships/image" Target="../media/image71.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4.png"/><Relationship Id="rId2" Type="http://schemas.openxmlformats.org/officeDocument/2006/relationships/image" Target="../media/image74.png"/><Relationship Id="rId1" Type="http://schemas.openxmlformats.org/officeDocument/2006/relationships/slideLayout" Target="../slideLayouts/slideLayout4.xml"/><Relationship Id="rId6" Type="http://schemas.openxmlformats.org/officeDocument/2006/relationships/image" Target="../media/image78.png"/><Relationship Id="rId11" Type="http://schemas.openxmlformats.org/officeDocument/2006/relationships/image" Target="../media/image83.jpe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 Id="rId14" Type="http://schemas.openxmlformats.org/officeDocument/2006/relationships/image" Target="../media/image86.png"/></Relationships>
</file>

<file path=ppt/slides/_rels/slide25.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hyperlink" Target="https://agecon.ugent.be/agri-food-marketing-and-chain-management/" TargetMode="External"/><Relationship Id="rId7" Type="http://schemas.openxmlformats.org/officeDocument/2006/relationships/image" Target="../media/image89.png"/><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hyperlink" Target="https://www.ugent.be/bw/agricultural-economics/en/department" TargetMode="External"/><Relationship Id="rId5" Type="http://schemas.openxmlformats.org/officeDocument/2006/relationships/image" Target="../media/image88.png"/><Relationship Id="rId4" Type="http://schemas.openxmlformats.org/officeDocument/2006/relationships/image" Target="../media/image8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3.png"/><Relationship Id="rId7" Type="http://schemas.openxmlformats.org/officeDocument/2006/relationships/diagramLayout" Target="../diagrams/layout1.xml"/><Relationship Id="rId12"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Data" Target="../diagrams/data1.xml"/><Relationship Id="rId11" Type="http://schemas.openxmlformats.org/officeDocument/2006/relationships/image" Target="../media/image15.png"/><Relationship Id="rId5" Type="http://schemas.openxmlformats.org/officeDocument/2006/relationships/image" Target="../media/image14.jpeg"/><Relationship Id="rId10" Type="http://schemas.microsoft.com/office/2007/relationships/diagramDrawing" Target="../diagrams/drawing1.xml"/><Relationship Id="rId4" Type="http://schemas.microsoft.com/office/2007/relationships/hdphoto" Target="../media/hdphoto1.wdp"/><Relationship Id="rId9" Type="http://schemas.openxmlformats.org/officeDocument/2006/relationships/diagramColors" Target="../diagrams/colors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ctrTitle"/>
          </p:nvPr>
        </p:nvSpPr>
        <p:spPr>
          <a:xfrm>
            <a:off x="1291074" y="2553067"/>
            <a:ext cx="15864812" cy="3708400"/>
          </a:xfrm>
        </p:spPr>
        <p:txBody>
          <a:bodyPr/>
          <a:lstStyle/>
          <a:p>
            <a:pPr>
              <a:lnSpc>
                <a:spcPct val="100000"/>
              </a:lnSpc>
            </a:pPr>
            <a:r>
              <a:rPr lang="en-US" sz="7200" u="none"/>
              <a:t>The division of</a:t>
            </a:r>
            <a:br>
              <a:rPr lang="en-US"/>
            </a:br>
            <a:r>
              <a:rPr lang="en-US" sz="1050"/>
              <a:t> </a:t>
            </a:r>
            <a:br>
              <a:rPr lang="en-US" sz="2000"/>
            </a:br>
            <a:r>
              <a:rPr lang="en-US"/>
              <a:t>agri-food marketing </a:t>
            </a:r>
            <a:br>
              <a:rPr lang="en-US"/>
            </a:br>
            <a:r>
              <a:rPr lang="en-US"/>
              <a:t>&amp; chain management</a:t>
            </a:r>
          </a:p>
        </p:txBody>
      </p:sp>
      <p:sp>
        <p:nvSpPr>
          <p:cNvPr id="11" name="Ondertitel 10"/>
          <p:cNvSpPr>
            <a:spLocks noGrp="1"/>
          </p:cNvSpPr>
          <p:nvPr>
            <p:ph type="subTitle" idx="1"/>
          </p:nvPr>
        </p:nvSpPr>
        <p:spPr>
          <a:xfrm>
            <a:off x="1291074" y="6961158"/>
            <a:ext cx="15191026" cy="583200"/>
          </a:xfrm>
        </p:spPr>
        <p:txBody>
          <a:bodyPr vert="horz" lIns="91440" tIns="45720" rIns="91440" bIns="45720" rtlCol="0" anchor="t">
            <a:normAutofit/>
          </a:bodyPr>
          <a:lstStyle/>
          <a:p>
            <a:r>
              <a:rPr lang="en-US" dirty="0">
                <a:solidFill>
                  <a:schemeClr val="bg1"/>
                </a:solidFill>
              </a:rPr>
              <a:t>Prof. Xavier </a:t>
            </a:r>
            <a:r>
              <a:rPr lang="en-US" dirty="0" err="1">
                <a:solidFill>
                  <a:schemeClr val="bg1"/>
                </a:solidFill>
              </a:rPr>
              <a:t>Gellynck</a:t>
            </a:r>
            <a:r>
              <a:rPr lang="en-US" dirty="0">
                <a:solidFill>
                  <a:schemeClr val="bg1"/>
                </a:solidFill>
              </a:rPr>
              <a:t>, Prof. Hans De </a:t>
            </a:r>
            <a:r>
              <a:rPr lang="en-US" dirty="0" err="1">
                <a:solidFill>
                  <a:schemeClr val="bg1"/>
                </a:solidFill>
              </a:rPr>
              <a:t>Steur</a:t>
            </a:r>
            <a:r>
              <a:rPr lang="en-US" dirty="0">
                <a:solidFill>
                  <a:schemeClr val="bg1"/>
                </a:solidFill>
              </a:rPr>
              <a:t>, Prof. Joachim </a:t>
            </a:r>
            <a:r>
              <a:rPr lang="en-US" dirty="0" err="1">
                <a:solidFill>
                  <a:schemeClr val="bg1"/>
                </a:solidFill>
              </a:rPr>
              <a:t>Schouteten</a:t>
            </a:r>
            <a:endParaRPr lang="en-US" dirty="0" err="1">
              <a:solidFill>
                <a:schemeClr val="bg1"/>
              </a:solidFill>
              <a:cs typeface="Arial"/>
            </a:endParaRPr>
          </a:p>
        </p:txBody>
      </p:sp>
      <p:sp>
        <p:nvSpPr>
          <p:cNvPr id="6" name="Text Placeholder Organsation L1/L2"/>
          <p:cNvSpPr>
            <a:spLocks noGrp="1"/>
          </p:cNvSpPr>
          <p:nvPr>
            <p:ph type="body" sz="quarter" idx="15"/>
          </p:nvPr>
        </p:nvSpPr>
        <p:spPr/>
        <p:txBody>
          <a:bodyPr/>
          <a:lstStyle/>
          <a:p>
            <a:r>
              <a:rPr lang="en-US"/>
              <a:t>department Agricultural economics</a:t>
            </a:r>
          </a:p>
          <a:p>
            <a:pPr lvl="1"/>
            <a:r>
              <a:rPr lang="en-US"/>
              <a:t>Division of agri-food marketing &amp; chain management</a:t>
            </a:r>
          </a:p>
        </p:txBody>
      </p:sp>
      <p:grpSp>
        <p:nvGrpSpPr>
          <p:cNvPr id="2" name="Group 1">
            <a:extLst>
              <a:ext uri="{FF2B5EF4-FFF2-40B4-BE49-F238E27FC236}">
                <a16:creationId xmlns:a16="http://schemas.microsoft.com/office/drawing/2014/main" id="{30248546-3B8E-4B6C-8478-335370B11C97}"/>
              </a:ext>
            </a:extLst>
          </p:cNvPr>
          <p:cNvGrpSpPr>
            <a:grpSpLocks noChangeAspect="1"/>
          </p:cNvGrpSpPr>
          <p:nvPr/>
        </p:nvGrpSpPr>
        <p:grpSpPr>
          <a:xfrm>
            <a:off x="12643244" y="7879527"/>
            <a:ext cx="4695432" cy="1892751"/>
            <a:chOff x="2409810" y="1850714"/>
            <a:chExt cx="12095883" cy="4875909"/>
          </a:xfrm>
        </p:grpSpPr>
        <p:pic>
          <p:nvPicPr>
            <p:cNvPr id="8" name="Picture 13">
              <a:extLst>
                <a:ext uri="{FF2B5EF4-FFF2-40B4-BE49-F238E27FC236}">
                  <a16:creationId xmlns:a16="http://schemas.microsoft.com/office/drawing/2014/main" id="{89EEF097-1B02-4222-8CF7-527163321239}"/>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12202761" y="1850714"/>
              <a:ext cx="2302932" cy="485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8" descr="C:\Documents and Settings\Adrienn Molnar\Desktop\milkshake.jpg">
              <a:extLst>
                <a:ext uri="{FF2B5EF4-FFF2-40B4-BE49-F238E27FC236}">
                  <a16:creationId xmlns:a16="http://schemas.microsoft.com/office/drawing/2014/main" id="{8ADBA814-987E-4FDC-AF35-0A90006DBFA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70389" y="1899062"/>
              <a:ext cx="2336800" cy="482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a:extLst>
                <a:ext uri="{FF2B5EF4-FFF2-40B4-BE49-F238E27FC236}">
                  <a16:creationId xmlns:a16="http://schemas.microsoft.com/office/drawing/2014/main" id="{1FCBCA2D-9873-4757-A57D-45CCA822119A}"/>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2409810" y="1899062"/>
              <a:ext cx="2302934" cy="482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a:extLst>
                <a:ext uri="{FF2B5EF4-FFF2-40B4-BE49-F238E27FC236}">
                  <a16:creationId xmlns:a16="http://schemas.microsoft.com/office/drawing/2014/main" id="{88C82F4B-1D97-4C4E-9AF9-415272D921CB}"/>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7354768" y="1899062"/>
              <a:ext cx="2302932" cy="477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4" descr="C:\Documents and Settings\Adrienn Molnar\Desktop\spaghetti-tomato-tuna.jpg">
              <a:extLst>
                <a:ext uri="{FF2B5EF4-FFF2-40B4-BE49-F238E27FC236}">
                  <a16:creationId xmlns:a16="http://schemas.microsoft.com/office/drawing/2014/main" id="{EAE45F95-750D-4D43-B9BE-B3D073AF0066}"/>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779085" y="1883096"/>
              <a:ext cx="2284871" cy="482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 Placeholder Organsation L1/L2">
            <a:extLst>
              <a:ext uri="{FF2B5EF4-FFF2-40B4-BE49-F238E27FC236}">
                <a16:creationId xmlns:a16="http://schemas.microsoft.com/office/drawing/2014/main" id="{E1F50404-48C1-4073-9EF6-E5C998C6EEA6}"/>
              </a:ext>
            </a:extLst>
          </p:cNvPr>
          <p:cNvSpPr txBox="1">
            <a:spLocks/>
          </p:cNvSpPr>
          <p:nvPr/>
        </p:nvSpPr>
        <p:spPr bwMode="white">
          <a:xfrm>
            <a:off x="1720094" y="8561568"/>
            <a:ext cx="10167106" cy="913736"/>
          </a:xfrm>
          <a:prstGeom prst="rect">
            <a:avLst/>
          </a:prstGeom>
          <a:solidFill>
            <a:schemeClr val="bg1"/>
          </a:solidFill>
        </p:spPr>
        <p:txBody>
          <a:bodyPr vert="horz" lIns="91440" tIns="45720" rIns="91440" bIns="45720" rtlCol="0" anchor="b" anchorCtr="0">
            <a:normAutofit/>
          </a:bodyPr>
          <a:lstStyle>
            <a:lvl1pPr marL="0" indent="0" algn="l" defTabSz="1300368" rtl="0" eaLnBrk="1" latinLnBrk="0" hangingPunct="1">
              <a:lnSpc>
                <a:spcPts val="1700"/>
              </a:lnSpc>
              <a:spcBef>
                <a:spcPts val="0"/>
              </a:spcBef>
              <a:buFont typeface="Arial" panose="020B0604020202020204" pitchFamily="34" charset="0"/>
              <a:buNone/>
              <a:defRPr sz="1400" b="1" i="0" u="sng" kern="1200" cap="all" baseline="0">
                <a:solidFill>
                  <a:srgbClr val="1E64C8"/>
                </a:solidFill>
                <a:uFill>
                  <a:solidFill>
                    <a:schemeClr val="bg1"/>
                  </a:solidFill>
                </a:uFill>
                <a:latin typeface="+mn-lt"/>
                <a:ea typeface="+mn-ea"/>
                <a:cs typeface="+mn-cs"/>
              </a:defRPr>
            </a:lvl1pPr>
            <a:lvl2pPr marL="0" indent="0" algn="l" defTabSz="457200" rtl="0" eaLnBrk="1" latinLnBrk="0" hangingPunct="1">
              <a:lnSpc>
                <a:spcPts val="1700"/>
              </a:lnSpc>
              <a:spcBef>
                <a:spcPts val="0"/>
              </a:spcBef>
              <a:buFont typeface="Arial" panose="020B0604020202020204" pitchFamily="34" charset="0"/>
              <a:buNone/>
              <a:tabLst/>
              <a:defRPr sz="1400" kern="1200" cap="all" baseline="0">
                <a:solidFill>
                  <a:srgbClr val="1E64C8"/>
                </a:solidFill>
                <a:latin typeface="+mn-lt"/>
                <a:ea typeface="+mn-ea"/>
                <a:cs typeface="+mn-cs"/>
              </a:defRPr>
            </a:lvl2pPr>
            <a:lvl3pPr marL="900113" indent="-458788"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1441450" indent="-541338"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600325" indent="-1158875" algn="l" defTabSz="1300368" rtl="0" eaLnBrk="1" latinLnBrk="0" hangingPunct="1">
              <a:lnSpc>
                <a:spcPct val="120000"/>
              </a:lnSpc>
              <a:spcBef>
                <a:spcPts val="0"/>
              </a:spcBef>
              <a:buFont typeface="Arial" panose="020B0604020202020204" pitchFamily="34" charset="0"/>
              <a:buNone/>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endParaRPr lang="en-US"/>
          </a:p>
          <a:p>
            <a:r>
              <a:rPr lang="en-US"/>
              <a:t>				</a:t>
            </a:r>
          </a:p>
          <a:p>
            <a:endParaRPr lang="en-US"/>
          </a:p>
        </p:txBody>
      </p:sp>
      <p:sp>
        <p:nvSpPr>
          <p:cNvPr id="3" name="Rectangle 2">
            <a:extLst>
              <a:ext uri="{FF2B5EF4-FFF2-40B4-BE49-F238E27FC236}">
                <a16:creationId xmlns:a16="http://schemas.microsoft.com/office/drawing/2014/main" id="{5BB57FA7-974D-48F9-9051-A14B9AED7B40}"/>
              </a:ext>
            </a:extLst>
          </p:cNvPr>
          <p:cNvSpPr/>
          <p:nvPr/>
        </p:nvSpPr>
        <p:spPr>
          <a:xfrm>
            <a:off x="14505511" y="6961158"/>
            <a:ext cx="2510624" cy="553998"/>
          </a:xfrm>
          <a:prstGeom prst="rect">
            <a:avLst/>
          </a:prstGeom>
        </p:spPr>
        <p:txBody>
          <a:bodyPr wrap="none" lIns="91440" tIns="45720" rIns="91440" bIns="45720" anchor="t">
            <a:spAutoFit/>
          </a:bodyPr>
          <a:lstStyle/>
          <a:p>
            <a:r>
              <a:rPr lang="en-US" sz="3000" dirty="0">
                <a:solidFill>
                  <a:schemeClr val="bg1"/>
                </a:solidFill>
              </a:rPr>
              <a:t>January 2025</a:t>
            </a:r>
            <a:endParaRPr lang="en-US" sz="3000" dirty="0">
              <a:solidFill>
                <a:schemeClr val="bg1"/>
              </a:solidFill>
              <a:cs typeface="Arial"/>
            </a:endParaRPr>
          </a:p>
        </p:txBody>
      </p:sp>
    </p:spTree>
    <p:extLst>
      <p:ext uri="{BB962C8B-B14F-4D97-AF65-F5344CB8AC3E}">
        <p14:creationId xmlns:p14="http://schemas.microsoft.com/office/powerpoint/2010/main" val="3355618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E6B2A0-AAF6-432A-A587-DCF2C1F22A12}"/>
              </a:ext>
            </a:extLst>
          </p:cNvPr>
          <p:cNvSpPr>
            <a:spLocks noGrp="1"/>
          </p:cNvSpPr>
          <p:nvPr>
            <p:ph idx="1"/>
          </p:nvPr>
        </p:nvSpPr>
        <p:spPr>
          <a:xfrm>
            <a:off x="398730" y="1465603"/>
            <a:ext cx="16939945" cy="4361254"/>
          </a:xfrm>
        </p:spPr>
        <p:txBody>
          <a:bodyPr vert="horz" lIns="91440" tIns="45720" rIns="91440" bIns="45720" rtlCol="0" anchor="t">
            <a:normAutofit/>
          </a:bodyPr>
          <a:lstStyle/>
          <a:p>
            <a:pPr marL="535940" indent="-449580">
              <a:lnSpc>
                <a:spcPct val="130000"/>
              </a:lnSpc>
            </a:pPr>
            <a:r>
              <a:rPr lang="en-US" altLang="nl-BE" sz="3600" b="1" dirty="0">
                <a:latin typeface="+mj-lt"/>
              </a:rPr>
              <a:t>Methodological</a:t>
            </a:r>
            <a:r>
              <a:rPr lang="en-US" altLang="nl-BE" sz="3600" dirty="0">
                <a:latin typeface="+mj-lt"/>
              </a:rPr>
              <a:t>: </a:t>
            </a:r>
            <a:endParaRPr lang="en-US"/>
          </a:p>
          <a:p>
            <a:pPr marL="1169670" lvl="1" indent="-449580">
              <a:lnSpc>
                <a:spcPct val="130000"/>
              </a:lnSpc>
            </a:pPr>
            <a:r>
              <a:rPr lang="en-US" altLang="nl-BE" sz="3600" dirty="0">
                <a:latin typeface="+mj-lt"/>
              </a:rPr>
              <a:t>Innovating and advancing methodological approaches</a:t>
            </a:r>
            <a:endParaRPr lang="en-US" altLang="nl-BE" sz="3600" dirty="0">
              <a:latin typeface="+mj-lt"/>
              <a:cs typeface="Arial"/>
            </a:endParaRPr>
          </a:p>
          <a:p>
            <a:pPr marL="1756410" lvl="2" indent="-449580">
              <a:lnSpc>
                <a:spcPct val="130000"/>
              </a:lnSpc>
            </a:pPr>
            <a:r>
              <a:rPr lang="en-US" altLang="nl-BE" sz="3600" dirty="0">
                <a:latin typeface="+mj-lt"/>
              </a:rPr>
              <a:t>Chain management </a:t>
            </a:r>
            <a:r>
              <a:rPr lang="en-US" altLang="nl-BE" sz="2800" dirty="0">
                <a:latin typeface="+mj-lt"/>
              </a:rPr>
              <a:t>(</a:t>
            </a:r>
            <a:r>
              <a:rPr lang="en-US" altLang="nl-BE" sz="2800" dirty="0"/>
              <a:t>e.g., </a:t>
            </a:r>
            <a:r>
              <a:rPr lang="en-US" altLang="nl-BE" sz="2800" dirty="0">
                <a:latin typeface="+mj-lt"/>
              </a:rPr>
              <a:t>network/chain as unit of analysis)</a:t>
            </a:r>
            <a:endParaRPr lang="en-US" altLang="nl-BE" sz="2800" dirty="0">
              <a:latin typeface="+mj-lt"/>
              <a:cs typeface="Arial"/>
            </a:endParaRPr>
          </a:p>
          <a:p>
            <a:pPr marL="1756410" lvl="2" indent="-449580">
              <a:lnSpc>
                <a:spcPct val="130000"/>
              </a:lnSpc>
            </a:pPr>
            <a:r>
              <a:rPr lang="en-US" altLang="nl-BE" sz="3600" dirty="0">
                <a:latin typeface="+mj-lt"/>
              </a:rPr>
              <a:t>Behavioral economics </a:t>
            </a:r>
            <a:r>
              <a:rPr lang="en-US" altLang="nl-BE" sz="2800" dirty="0">
                <a:latin typeface="+mj-lt"/>
              </a:rPr>
              <a:t>(e.g., experimental auctions)</a:t>
            </a:r>
            <a:endParaRPr lang="en-US" altLang="nl-BE" sz="2800" dirty="0">
              <a:latin typeface="+mj-lt"/>
              <a:cs typeface="Arial"/>
            </a:endParaRPr>
          </a:p>
          <a:p>
            <a:pPr marL="1756410" lvl="2" indent="-449580">
              <a:lnSpc>
                <a:spcPct val="130000"/>
              </a:lnSpc>
            </a:pPr>
            <a:r>
              <a:rPr lang="en-US" altLang="nl-BE" sz="3600" dirty="0">
                <a:latin typeface="+mj-lt"/>
              </a:rPr>
              <a:t>Sensory evaluation </a:t>
            </a:r>
            <a:r>
              <a:rPr lang="en-US" altLang="nl-BE" sz="2800" dirty="0">
                <a:latin typeface="+mj-lt"/>
              </a:rPr>
              <a:t>(</a:t>
            </a:r>
            <a:r>
              <a:rPr lang="en-US" altLang="nl-BE" sz="2800" dirty="0"/>
              <a:t>e.g., </a:t>
            </a:r>
            <a:r>
              <a:rPr lang="en-US" altLang="nl-BE" sz="2800" dirty="0">
                <a:latin typeface="+mj-lt"/>
              </a:rPr>
              <a:t>VR, implicit methods)</a:t>
            </a:r>
            <a:endParaRPr lang="en-US" altLang="nl-BE" sz="2800" dirty="0">
              <a:latin typeface="+mj-lt"/>
              <a:cs typeface="Arial"/>
            </a:endParaRPr>
          </a:p>
          <a:p>
            <a:pPr marL="1306195" lvl="2" indent="0">
              <a:lnSpc>
                <a:spcPct val="130000"/>
              </a:lnSpc>
              <a:buNone/>
            </a:pPr>
            <a:endParaRPr lang="en-US" altLang="nl-BE" sz="700">
              <a:latin typeface="+mj-lt"/>
              <a:cs typeface="Arial"/>
            </a:endParaRPr>
          </a:p>
        </p:txBody>
      </p:sp>
      <p:sp>
        <p:nvSpPr>
          <p:cNvPr id="10" name="Title 1">
            <a:extLst>
              <a:ext uri="{FF2B5EF4-FFF2-40B4-BE49-F238E27FC236}">
                <a16:creationId xmlns:a16="http://schemas.microsoft.com/office/drawing/2014/main" id="{9A617C30-D925-42C7-857C-695A1EF911CD}"/>
              </a:ext>
            </a:extLst>
          </p:cNvPr>
          <p:cNvSpPr txBox="1">
            <a:spLocks/>
          </p:cNvSpPr>
          <p:nvPr/>
        </p:nvSpPr>
        <p:spPr>
          <a:xfrm>
            <a:off x="441024" y="307670"/>
            <a:ext cx="16508557" cy="863693"/>
          </a:xfrm>
          <a:prstGeom prst="rect">
            <a:avLst/>
          </a:prstGeom>
          <a:noFill/>
        </p:spPr>
        <p:txBody>
          <a:bodyPr vert="horz" lIns="91440" tIns="45720" rIns="91440" bIns="45720" rtlCol="0" anchor="t" anchorCtr="0">
            <a:noAutofit/>
          </a:bodyPr>
          <a:lstStyle>
            <a:lvl1pPr algn="l" defTabSz="1300368" rtl="0" eaLnBrk="1" latinLnBrk="0" hangingPunct="1">
              <a:lnSpc>
                <a:spcPct val="90000"/>
              </a:lnSpc>
              <a:spcBef>
                <a:spcPct val="0"/>
              </a:spcBef>
              <a:buNone/>
              <a:defRPr sz="5400" u="sng" kern="1200" cap="all" baseline="0">
                <a:solidFill>
                  <a:srgbClr val="1E64C8"/>
                </a:solidFill>
                <a:uFill>
                  <a:solidFill>
                    <a:srgbClr val="1E64C8"/>
                  </a:solidFill>
                </a:uFill>
                <a:latin typeface="+mj-lt"/>
                <a:ea typeface="+mj-ea"/>
                <a:cs typeface="+mj-cs"/>
              </a:defRPr>
            </a:lvl1pPr>
          </a:lstStyle>
          <a:p>
            <a:r>
              <a:rPr lang="en-US"/>
              <a:t>Research: Methodological</a:t>
            </a:r>
          </a:p>
        </p:txBody>
      </p:sp>
      <p:pic>
        <p:nvPicPr>
          <p:cNvPr id="23" name="Picture 22">
            <a:extLst>
              <a:ext uri="{FF2B5EF4-FFF2-40B4-BE49-F238E27FC236}">
                <a16:creationId xmlns:a16="http://schemas.microsoft.com/office/drawing/2014/main" id="{5C6059E5-C129-4EBE-83F5-686F6311073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16579" r="17590" b="40957"/>
          <a:stretch/>
        </p:blipFill>
        <p:spPr>
          <a:xfrm>
            <a:off x="2199000" y="7243737"/>
            <a:ext cx="5295076" cy="759785"/>
          </a:xfrm>
          <a:prstGeom prst="rect">
            <a:avLst/>
          </a:prstGeom>
        </p:spPr>
      </p:pic>
      <p:pic>
        <p:nvPicPr>
          <p:cNvPr id="24" name="Picture 23">
            <a:extLst>
              <a:ext uri="{FF2B5EF4-FFF2-40B4-BE49-F238E27FC236}">
                <a16:creationId xmlns:a16="http://schemas.microsoft.com/office/drawing/2014/main" id="{DE7E1C75-E10C-41BE-BA44-57700CFD4FD0}"/>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t="17558" r="20885" b="53560"/>
          <a:stretch/>
        </p:blipFill>
        <p:spPr>
          <a:xfrm>
            <a:off x="8354638" y="7321786"/>
            <a:ext cx="5251219" cy="650241"/>
          </a:xfrm>
          <a:prstGeom prst="rect">
            <a:avLst/>
          </a:prstGeom>
        </p:spPr>
      </p:pic>
      <p:pic>
        <p:nvPicPr>
          <p:cNvPr id="25" name="Picture 24">
            <a:extLst>
              <a:ext uri="{FF2B5EF4-FFF2-40B4-BE49-F238E27FC236}">
                <a16:creationId xmlns:a16="http://schemas.microsoft.com/office/drawing/2014/main" id="{93711673-A4FC-458B-9729-910CEC730726}"/>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0806291" y="6087410"/>
            <a:ext cx="4784229" cy="961768"/>
          </a:xfrm>
          <a:prstGeom prst="rect">
            <a:avLst/>
          </a:prstGeom>
          <a:ln w="9525">
            <a:noFill/>
            <a:prstDash val="dash"/>
          </a:ln>
        </p:spPr>
      </p:pic>
      <p:pic>
        <p:nvPicPr>
          <p:cNvPr id="26" name="Picture 25">
            <a:extLst>
              <a:ext uri="{FF2B5EF4-FFF2-40B4-BE49-F238E27FC236}">
                <a16:creationId xmlns:a16="http://schemas.microsoft.com/office/drawing/2014/main" id="{8811AC26-8EF9-425D-991F-6A92D9E18CFE}"/>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4162433" y="6150189"/>
            <a:ext cx="5125643" cy="753102"/>
          </a:xfrm>
          <a:prstGeom prst="rect">
            <a:avLst/>
          </a:prstGeom>
          <a:ln w="9525">
            <a:noFill/>
            <a:prstDash val="dash"/>
          </a:ln>
        </p:spPr>
      </p:pic>
      <p:pic>
        <p:nvPicPr>
          <p:cNvPr id="27" name="Picture 26">
            <a:extLst>
              <a:ext uri="{FF2B5EF4-FFF2-40B4-BE49-F238E27FC236}">
                <a16:creationId xmlns:a16="http://schemas.microsoft.com/office/drawing/2014/main" id="{C442C259-2014-4F97-98E0-9B383C60DA84}"/>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4147918" y="5564997"/>
            <a:ext cx="5125643" cy="582987"/>
          </a:xfrm>
          <a:prstGeom prst="rect">
            <a:avLst/>
          </a:prstGeom>
          <a:ln w="9525">
            <a:noFill/>
            <a:prstDash val="dash"/>
          </a:ln>
        </p:spPr>
      </p:pic>
      <p:pic>
        <p:nvPicPr>
          <p:cNvPr id="29" name="Picture 28">
            <a:extLst>
              <a:ext uri="{FF2B5EF4-FFF2-40B4-BE49-F238E27FC236}">
                <a16:creationId xmlns:a16="http://schemas.microsoft.com/office/drawing/2014/main" id="{F0B2F53C-C45F-40F5-8FB5-FFDD9CB2FBE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70978" r="17590"/>
          <a:stretch/>
        </p:blipFill>
        <p:spPr>
          <a:xfrm>
            <a:off x="2199000" y="7965407"/>
            <a:ext cx="5295076" cy="519289"/>
          </a:xfrm>
          <a:prstGeom prst="rect">
            <a:avLst/>
          </a:prstGeom>
        </p:spPr>
      </p:pic>
      <p:pic>
        <p:nvPicPr>
          <p:cNvPr id="31" name="Picture 30">
            <a:extLst>
              <a:ext uri="{FF2B5EF4-FFF2-40B4-BE49-F238E27FC236}">
                <a16:creationId xmlns:a16="http://schemas.microsoft.com/office/drawing/2014/main" id="{BCDA77A8-21B5-4F1E-AE3C-1E1909D414C4}"/>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t="58042" r="20885" b="18893"/>
          <a:stretch/>
        </p:blipFill>
        <p:spPr>
          <a:xfrm>
            <a:off x="8354638" y="7959618"/>
            <a:ext cx="5251219" cy="519289"/>
          </a:xfrm>
          <a:prstGeom prst="rect">
            <a:avLst/>
          </a:prstGeom>
        </p:spPr>
      </p:pic>
      <p:sp>
        <p:nvSpPr>
          <p:cNvPr id="2" name="Slide Number Placeholder 1">
            <a:extLst>
              <a:ext uri="{FF2B5EF4-FFF2-40B4-BE49-F238E27FC236}">
                <a16:creationId xmlns:a16="http://schemas.microsoft.com/office/drawing/2014/main" id="{E19F22A4-A19D-42D5-8E2B-D31B0C160682}"/>
              </a:ext>
            </a:extLst>
          </p:cNvPr>
          <p:cNvSpPr>
            <a:spLocks noGrp="1"/>
          </p:cNvSpPr>
          <p:nvPr>
            <p:ph type="sldNum" sz="quarter" idx="12"/>
          </p:nvPr>
        </p:nvSpPr>
        <p:spPr/>
        <p:txBody>
          <a:bodyPr/>
          <a:lstStyle/>
          <a:p>
            <a:fld id="{7AE184E0-0BD4-4705-A12B-9B71DDE63301}" type="slidenum">
              <a:rPr lang="en-US" noProof="0" smtClean="0"/>
              <a:t>10</a:t>
            </a:fld>
            <a:endParaRPr lang="en-US" noProof="0"/>
          </a:p>
        </p:txBody>
      </p:sp>
    </p:spTree>
    <p:extLst>
      <p:ext uri="{BB962C8B-B14F-4D97-AF65-F5344CB8AC3E}">
        <p14:creationId xmlns:p14="http://schemas.microsoft.com/office/powerpoint/2010/main" val="3658638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C3B058-CB09-4424-9B1E-553A36C28F64}"/>
              </a:ext>
            </a:extLst>
          </p:cNvPr>
          <p:cNvSpPr/>
          <p:nvPr/>
        </p:nvSpPr>
        <p:spPr>
          <a:xfrm>
            <a:off x="4027451" y="7830275"/>
            <a:ext cx="9376926" cy="1815882"/>
          </a:xfrm>
          <a:prstGeom prst="rect">
            <a:avLst/>
          </a:prstGeom>
          <a:solidFill>
            <a:schemeClr val="bg1"/>
          </a:solidFill>
        </p:spPr>
        <p:txBody>
          <a:bodyPr wrap="none">
            <a:spAutoFit/>
          </a:bodyPr>
          <a:lstStyle/>
          <a:p>
            <a:r>
              <a:rPr lang="en-US" altLang="nl-BE" sz="2800"/>
              <a:t>			</a:t>
            </a:r>
          </a:p>
          <a:p>
            <a:endParaRPr lang="en-US" altLang="nl-BE" sz="2800" err="1"/>
          </a:p>
          <a:p>
            <a:endParaRPr lang="en-US" altLang="nl-BE" sz="2800" err="1"/>
          </a:p>
          <a:p>
            <a:r>
              <a:rPr lang="en-US" altLang="nl-BE" sz="2800"/>
              <a:t>							</a:t>
            </a:r>
          </a:p>
        </p:txBody>
      </p:sp>
      <p:sp>
        <p:nvSpPr>
          <p:cNvPr id="6147" name="Rectangle 3">
            <a:extLst>
              <a:ext uri="{FF2B5EF4-FFF2-40B4-BE49-F238E27FC236}">
                <a16:creationId xmlns:a16="http://schemas.microsoft.com/office/drawing/2014/main" id="{35ADDDFC-BF87-47F1-8A08-2C328C1264FF}"/>
              </a:ext>
            </a:extLst>
          </p:cNvPr>
          <p:cNvSpPr txBox="1">
            <a:spLocks noChangeArrowheads="1"/>
          </p:cNvSpPr>
          <p:nvPr/>
        </p:nvSpPr>
        <p:spPr bwMode="auto">
          <a:xfrm>
            <a:off x="2489801" y="2643858"/>
            <a:ext cx="12411004" cy="207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nl-BE" sz="3641">
              <a:latin typeface="Consolas" panose="020B0609020204030204" pitchFamily="49" charset="0"/>
            </a:endParaRPr>
          </a:p>
        </p:txBody>
      </p:sp>
      <p:sp>
        <p:nvSpPr>
          <p:cNvPr id="3" name="Content Placeholder 2">
            <a:extLst>
              <a:ext uri="{FF2B5EF4-FFF2-40B4-BE49-F238E27FC236}">
                <a16:creationId xmlns:a16="http://schemas.microsoft.com/office/drawing/2014/main" id="{96E6B2A0-AAF6-432A-A587-DCF2C1F22A12}"/>
              </a:ext>
            </a:extLst>
          </p:cNvPr>
          <p:cNvSpPr>
            <a:spLocks noGrp="1"/>
          </p:cNvSpPr>
          <p:nvPr>
            <p:ph idx="1"/>
          </p:nvPr>
        </p:nvSpPr>
        <p:spPr>
          <a:xfrm>
            <a:off x="835825" y="1470096"/>
            <a:ext cx="11956432" cy="7045400"/>
          </a:xfrm>
        </p:spPr>
        <p:txBody>
          <a:bodyPr>
            <a:normAutofit/>
          </a:bodyPr>
          <a:lstStyle/>
          <a:p>
            <a:pPr>
              <a:lnSpc>
                <a:spcPct val="130000"/>
              </a:lnSpc>
            </a:pPr>
            <a:r>
              <a:rPr lang="en-US" altLang="nl-BE" sz="3600" b="1">
                <a:latin typeface="+mj-lt"/>
              </a:rPr>
              <a:t>Empirical</a:t>
            </a:r>
            <a:r>
              <a:rPr lang="en-US" altLang="nl-BE" sz="3600">
                <a:latin typeface="+mj-lt"/>
              </a:rPr>
              <a:t>: </a:t>
            </a:r>
          </a:p>
          <a:p>
            <a:pPr lvl="1">
              <a:lnSpc>
                <a:spcPct val="130000"/>
              </a:lnSpc>
            </a:pPr>
            <a:r>
              <a:rPr lang="en-US" altLang="nl-BE" sz="3600">
                <a:latin typeface="+mj-lt"/>
              </a:rPr>
              <a:t>Understanding driving forces underlying the socio-economics of the agribusiness sector</a:t>
            </a:r>
          </a:p>
          <a:p>
            <a:pPr lvl="1">
              <a:lnSpc>
                <a:spcPct val="130000"/>
              </a:lnSpc>
            </a:pPr>
            <a:r>
              <a:rPr lang="en-US" altLang="nl-BE" sz="3600">
                <a:latin typeface="+mj-lt"/>
              </a:rPr>
              <a:t>Evaluating the market potential of innovations in agri-food</a:t>
            </a:r>
            <a:endParaRPr lang="en-US" altLang="nl-BE" sz="3600" b="1">
              <a:latin typeface="+mj-lt"/>
            </a:endParaRPr>
          </a:p>
          <a:p>
            <a:pPr lvl="1">
              <a:lnSpc>
                <a:spcPct val="130000"/>
              </a:lnSpc>
            </a:pPr>
            <a:endParaRPr lang="en-US" altLang="nl-BE" sz="3600" b="1">
              <a:latin typeface="+mj-lt"/>
            </a:endParaRPr>
          </a:p>
          <a:p>
            <a:pPr lvl="2">
              <a:lnSpc>
                <a:spcPct val="130000"/>
              </a:lnSpc>
            </a:pPr>
            <a:endParaRPr lang="en-US" altLang="nl-BE" sz="3600">
              <a:latin typeface="+mj-lt"/>
            </a:endParaRPr>
          </a:p>
        </p:txBody>
      </p:sp>
      <p:sp>
        <p:nvSpPr>
          <p:cNvPr id="10" name="Title 1">
            <a:extLst>
              <a:ext uri="{FF2B5EF4-FFF2-40B4-BE49-F238E27FC236}">
                <a16:creationId xmlns:a16="http://schemas.microsoft.com/office/drawing/2014/main" id="{6080D078-07E3-4634-AE39-92752E027C93}"/>
              </a:ext>
            </a:extLst>
          </p:cNvPr>
          <p:cNvSpPr txBox="1">
            <a:spLocks/>
          </p:cNvSpPr>
          <p:nvPr/>
        </p:nvSpPr>
        <p:spPr>
          <a:xfrm>
            <a:off x="441024" y="307670"/>
            <a:ext cx="16508557" cy="863693"/>
          </a:xfrm>
          <a:prstGeom prst="rect">
            <a:avLst/>
          </a:prstGeom>
          <a:noFill/>
        </p:spPr>
        <p:txBody>
          <a:bodyPr vert="horz" lIns="91440" tIns="45720" rIns="91440" bIns="45720" rtlCol="0" anchor="t" anchorCtr="0">
            <a:noAutofit/>
          </a:bodyPr>
          <a:lstStyle>
            <a:lvl1pPr algn="l" defTabSz="1300368" rtl="0" eaLnBrk="1" latinLnBrk="0" hangingPunct="1">
              <a:lnSpc>
                <a:spcPct val="90000"/>
              </a:lnSpc>
              <a:spcBef>
                <a:spcPct val="0"/>
              </a:spcBef>
              <a:buNone/>
              <a:defRPr sz="5400" u="sng" kern="1200" cap="all" baseline="0">
                <a:solidFill>
                  <a:srgbClr val="1E64C8"/>
                </a:solidFill>
                <a:uFill>
                  <a:solidFill>
                    <a:srgbClr val="1E64C8"/>
                  </a:solidFill>
                </a:uFill>
                <a:latin typeface="+mj-lt"/>
                <a:ea typeface="+mj-ea"/>
                <a:cs typeface="+mj-cs"/>
              </a:defRPr>
            </a:lvl1pPr>
          </a:lstStyle>
          <a:p>
            <a:r>
              <a:rPr lang="en-US"/>
              <a:t>Research: Empirical</a:t>
            </a:r>
          </a:p>
        </p:txBody>
      </p:sp>
      <p:pic>
        <p:nvPicPr>
          <p:cNvPr id="15" name="Picture 14">
            <a:extLst>
              <a:ext uri="{FF2B5EF4-FFF2-40B4-BE49-F238E27FC236}">
                <a16:creationId xmlns:a16="http://schemas.microsoft.com/office/drawing/2014/main" id="{5B807D65-84F0-4FD5-9016-A15F5BB344E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2905232" y="6989269"/>
            <a:ext cx="4220478" cy="732150"/>
          </a:xfrm>
          <a:prstGeom prst="rect">
            <a:avLst/>
          </a:prstGeom>
        </p:spPr>
      </p:pic>
      <p:pic>
        <p:nvPicPr>
          <p:cNvPr id="17" name="Picture 16">
            <a:extLst>
              <a:ext uri="{FF2B5EF4-FFF2-40B4-BE49-F238E27FC236}">
                <a16:creationId xmlns:a16="http://schemas.microsoft.com/office/drawing/2014/main" id="{93EDF9A9-BA96-4EB5-89E1-4A1B667C180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3967"/>
          <a:stretch/>
        </p:blipFill>
        <p:spPr>
          <a:xfrm>
            <a:off x="212965" y="7248524"/>
            <a:ext cx="6646177" cy="2077156"/>
          </a:xfrm>
          <a:prstGeom prst="rect">
            <a:avLst/>
          </a:prstGeom>
          <a:ln w="19050">
            <a:noFill/>
            <a:prstDash val="dash"/>
          </a:ln>
        </p:spPr>
      </p:pic>
      <p:grpSp>
        <p:nvGrpSpPr>
          <p:cNvPr id="18" name="Group 17">
            <a:extLst>
              <a:ext uri="{FF2B5EF4-FFF2-40B4-BE49-F238E27FC236}">
                <a16:creationId xmlns:a16="http://schemas.microsoft.com/office/drawing/2014/main" id="{6AD4C94F-FD63-40D6-8CBF-933E8F6E4E31}"/>
              </a:ext>
            </a:extLst>
          </p:cNvPr>
          <p:cNvGrpSpPr>
            <a:grpSpLocks noChangeAspect="1"/>
          </p:cNvGrpSpPr>
          <p:nvPr/>
        </p:nvGrpSpPr>
        <p:grpSpPr>
          <a:xfrm>
            <a:off x="7274124" y="7092526"/>
            <a:ext cx="5196836" cy="2077156"/>
            <a:chOff x="7015038" y="777191"/>
            <a:chExt cx="5587463" cy="2233288"/>
          </a:xfrm>
        </p:grpSpPr>
        <p:pic>
          <p:nvPicPr>
            <p:cNvPr id="19" name="Picture 18">
              <a:extLst>
                <a:ext uri="{FF2B5EF4-FFF2-40B4-BE49-F238E27FC236}">
                  <a16:creationId xmlns:a16="http://schemas.microsoft.com/office/drawing/2014/main" id="{9B5D83D5-3B64-4742-9765-61EF2BBB5CD2}"/>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7015038" y="1084143"/>
              <a:ext cx="5505450" cy="1926336"/>
            </a:xfrm>
            <a:prstGeom prst="rect">
              <a:avLst/>
            </a:prstGeom>
          </p:spPr>
        </p:pic>
        <p:sp>
          <p:nvSpPr>
            <p:cNvPr id="20" name="Rectangle 19">
              <a:extLst>
                <a:ext uri="{FF2B5EF4-FFF2-40B4-BE49-F238E27FC236}">
                  <a16:creationId xmlns:a16="http://schemas.microsoft.com/office/drawing/2014/main" id="{3C0B4FA1-34F2-4739-ADC1-E328B09C80E4}"/>
                </a:ext>
              </a:extLst>
            </p:cNvPr>
            <p:cNvSpPr/>
            <p:nvPr/>
          </p:nvSpPr>
          <p:spPr>
            <a:xfrm>
              <a:off x="9761194" y="2644382"/>
              <a:ext cx="2397029" cy="334547"/>
            </a:xfrm>
            <a:prstGeom prst="rect">
              <a:avLst/>
            </a:prstGeom>
            <a:solidFill>
              <a:schemeClr val="bg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a:extLst>
                <a:ext uri="{FF2B5EF4-FFF2-40B4-BE49-F238E27FC236}">
                  <a16:creationId xmlns:a16="http://schemas.microsoft.com/office/drawing/2014/main" id="{2C6A4FA8-15D5-4380-BF70-5A6092C0245D}"/>
                </a:ext>
              </a:extLst>
            </p:cNvPr>
            <p:cNvSpPr/>
            <p:nvPr/>
          </p:nvSpPr>
          <p:spPr>
            <a:xfrm>
              <a:off x="10205472" y="777191"/>
              <a:ext cx="2397029" cy="334547"/>
            </a:xfrm>
            <a:prstGeom prst="rect">
              <a:avLst/>
            </a:prstGeom>
            <a:solidFill>
              <a:schemeClr val="bg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Slide Number Placeholder 3">
            <a:extLst>
              <a:ext uri="{FF2B5EF4-FFF2-40B4-BE49-F238E27FC236}">
                <a16:creationId xmlns:a16="http://schemas.microsoft.com/office/drawing/2014/main" id="{F2672E42-7D4C-4B6A-BA60-CEA7731FF89A}"/>
              </a:ext>
            </a:extLst>
          </p:cNvPr>
          <p:cNvSpPr txBox="1">
            <a:spLocks/>
          </p:cNvSpPr>
          <p:nvPr/>
        </p:nvSpPr>
        <p:spPr>
          <a:xfrm>
            <a:off x="15590520" y="8948703"/>
            <a:ext cx="921880" cy="519289"/>
          </a:xfrm>
          <a:prstGeom prst="rect">
            <a:avLst/>
          </a:prstGeom>
        </p:spPr>
        <p:txBody>
          <a:bodyPr vert="horz" lIns="91440" tIns="45720" rIns="91440" bIns="45720" rtlCol="0" anchor="ctr"/>
          <a:lstStyle>
            <a:defPPr>
              <a:defRPr lang="en-US"/>
            </a:defPPr>
            <a:lvl1pPr marL="0" algn="r" defTabSz="1300368" rtl="0" eaLnBrk="1" latinLnBrk="0" hangingPunct="1">
              <a:defRPr sz="1707" kern="1200">
                <a:solidFill>
                  <a:srgbClr val="1E64C8"/>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a:lstStyle>
          <a:p>
            <a:fld id="{7AE184E0-0BD4-4705-A12B-9B71DDE63301}" type="slidenum">
              <a:rPr lang="en-US" smtClean="0"/>
              <a:pPr/>
              <a:t>11</a:t>
            </a:fld>
            <a:endParaRPr lang="en-US"/>
          </a:p>
        </p:txBody>
      </p:sp>
      <p:pic>
        <p:nvPicPr>
          <p:cNvPr id="16" name="Picture 2" descr="Wafels met en zonder insectenvet">
            <a:extLst>
              <a:ext uri="{FF2B5EF4-FFF2-40B4-BE49-F238E27FC236}">
                <a16:creationId xmlns:a16="http://schemas.microsoft.com/office/drawing/2014/main" id="{1F00C140-744D-405C-A884-07BE8A226689}"/>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3098166" y="7809564"/>
            <a:ext cx="3605278" cy="16584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4AAF5A3-CA25-4914-84F1-AE53D29994AC}"/>
              </a:ext>
            </a:extLst>
          </p:cNvPr>
          <p:cNvSpPr/>
          <p:nvPr/>
        </p:nvSpPr>
        <p:spPr>
          <a:xfrm>
            <a:off x="7099440" y="9088160"/>
            <a:ext cx="2811026" cy="523220"/>
          </a:xfrm>
          <a:prstGeom prst="rect">
            <a:avLst/>
          </a:prstGeom>
          <a:solidFill>
            <a:schemeClr val="bg1"/>
          </a:solidFill>
        </p:spPr>
        <p:txBody>
          <a:bodyPr wrap="none">
            <a:spAutoFit/>
          </a:bodyPr>
          <a:lstStyle/>
          <a:p>
            <a:r>
              <a:rPr lang="en-US" sz="2800" dirty="0"/>
              <a:t>		</a:t>
            </a:r>
            <a:endParaRPr lang="en-US" dirty="0"/>
          </a:p>
        </p:txBody>
      </p:sp>
      <p:sp>
        <p:nvSpPr>
          <p:cNvPr id="22" name="Rectangle 21">
            <a:extLst>
              <a:ext uri="{FF2B5EF4-FFF2-40B4-BE49-F238E27FC236}">
                <a16:creationId xmlns:a16="http://schemas.microsoft.com/office/drawing/2014/main" id="{93767BB3-CCBE-4ED8-B4C5-E9A2E958A040}"/>
              </a:ext>
            </a:extLst>
          </p:cNvPr>
          <p:cNvSpPr/>
          <p:nvPr/>
        </p:nvSpPr>
        <p:spPr>
          <a:xfrm>
            <a:off x="13003292" y="1042005"/>
            <a:ext cx="3929900" cy="2062103"/>
          </a:xfrm>
          <a:prstGeom prst="rect">
            <a:avLst/>
          </a:prstGeom>
          <a:solidFill>
            <a:schemeClr val="bg1">
              <a:lumMod val="95000"/>
            </a:schemeClr>
          </a:solidFill>
        </p:spPr>
        <p:txBody>
          <a:bodyPr wrap="square">
            <a:spAutoFit/>
          </a:bodyPr>
          <a:lstStyle/>
          <a:p>
            <a:pPr marL="0" lvl="1"/>
            <a:r>
              <a:rPr lang="en-US" sz="3200" b="1" i="1"/>
              <a:t>Level of analysis</a:t>
            </a:r>
          </a:p>
          <a:p>
            <a:pPr marL="0" lvl="1"/>
            <a:endParaRPr lang="en-US" sz="1600" b="1" i="1"/>
          </a:p>
          <a:p>
            <a:pPr marL="406394" lvl="1" indent="-406394">
              <a:buFont typeface="Arial" panose="020B0604020202020204" pitchFamily="34" charset="0"/>
              <a:buChar char="•"/>
            </a:pPr>
            <a:r>
              <a:rPr lang="en-US" sz="3200" i="1"/>
              <a:t>Ex-ante/ex-post </a:t>
            </a:r>
          </a:p>
          <a:p>
            <a:pPr marL="406394" lvl="1" indent="-406394">
              <a:buFont typeface="Arial" panose="020B0604020202020204" pitchFamily="34" charset="0"/>
              <a:buChar char="•"/>
            </a:pPr>
            <a:r>
              <a:rPr lang="en-US" sz="3200" i="1"/>
              <a:t>Farm  →   fork</a:t>
            </a:r>
          </a:p>
          <a:p>
            <a:pPr marL="0" lvl="1"/>
            <a:endParaRPr lang="en-US" sz="1600" b="1" i="1"/>
          </a:p>
        </p:txBody>
      </p:sp>
      <p:sp>
        <p:nvSpPr>
          <p:cNvPr id="24" name="Rectangle 23">
            <a:extLst>
              <a:ext uri="{FF2B5EF4-FFF2-40B4-BE49-F238E27FC236}">
                <a16:creationId xmlns:a16="http://schemas.microsoft.com/office/drawing/2014/main" id="{B79A2699-74E2-49E7-B1EA-95B348919B6A}"/>
              </a:ext>
            </a:extLst>
          </p:cNvPr>
          <p:cNvSpPr/>
          <p:nvPr/>
        </p:nvSpPr>
        <p:spPr>
          <a:xfrm>
            <a:off x="13003292" y="3474877"/>
            <a:ext cx="3962677" cy="2800767"/>
          </a:xfrm>
          <a:prstGeom prst="rect">
            <a:avLst/>
          </a:prstGeom>
          <a:solidFill>
            <a:schemeClr val="bg1">
              <a:lumMod val="95000"/>
            </a:schemeClr>
          </a:solidFill>
        </p:spPr>
        <p:txBody>
          <a:bodyPr wrap="square">
            <a:spAutoFit/>
          </a:bodyPr>
          <a:lstStyle/>
          <a:p>
            <a:pPr marL="0" lvl="1"/>
            <a:r>
              <a:rPr lang="en-US" sz="3200" b="1" i="1"/>
              <a:t>Scope of research</a:t>
            </a:r>
          </a:p>
          <a:p>
            <a:pPr marL="0" lvl="1"/>
            <a:endParaRPr lang="en-US" sz="1600" b="1" i="1"/>
          </a:p>
          <a:p>
            <a:pPr marL="406394" lvl="1" indent="-406394">
              <a:buFont typeface="Arial" panose="020B0604020202020204" pitchFamily="34" charset="0"/>
              <a:buChar char="•"/>
            </a:pPr>
            <a:r>
              <a:rPr lang="en-US" sz="3200" i="1"/>
              <a:t>EU and beyond</a:t>
            </a:r>
          </a:p>
          <a:p>
            <a:pPr marL="406394" lvl="1" indent="-406394">
              <a:buFont typeface="Arial" panose="020B0604020202020204" pitchFamily="34" charset="0"/>
              <a:buChar char="•"/>
            </a:pPr>
            <a:r>
              <a:rPr lang="en-US" sz="3200" i="1">
                <a:latin typeface="+mj-lt"/>
              </a:rPr>
              <a:t>Developing world</a:t>
            </a:r>
          </a:p>
          <a:p>
            <a:pPr marL="0" lvl="1"/>
            <a:endParaRPr lang="en-US" sz="3200" i="1">
              <a:latin typeface="+mj-lt"/>
            </a:endParaRPr>
          </a:p>
          <a:p>
            <a:pPr marL="0" lvl="1"/>
            <a:endParaRPr lang="en-US" sz="3200" b="1" i="1">
              <a:latin typeface="+mj-lt"/>
            </a:endParaRPr>
          </a:p>
        </p:txBody>
      </p:sp>
      <p:pic>
        <p:nvPicPr>
          <p:cNvPr id="26" name="Picture 2" descr="Picture">
            <a:extLst>
              <a:ext uri="{FF2B5EF4-FFF2-40B4-BE49-F238E27FC236}">
                <a16:creationId xmlns:a16="http://schemas.microsoft.com/office/drawing/2014/main" id="{552E58F7-9ED5-48AC-A98F-CBBCB5659BFF}"/>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3869470" y="5316500"/>
            <a:ext cx="2211332" cy="1466032"/>
          </a:xfrm>
          <a:prstGeom prst="roundRect">
            <a:avLst>
              <a:gd name="adj" fmla="val 825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Slide Number Placeholder 3">
            <a:extLst>
              <a:ext uri="{FF2B5EF4-FFF2-40B4-BE49-F238E27FC236}">
                <a16:creationId xmlns:a16="http://schemas.microsoft.com/office/drawing/2014/main" id="{5BD04597-02A1-4748-850E-5285D1CBBA08}"/>
              </a:ext>
            </a:extLst>
          </p:cNvPr>
          <p:cNvSpPr>
            <a:spLocks noGrp="1"/>
          </p:cNvSpPr>
          <p:nvPr>
            <p:ph type="sldNum" sz="quarter" idx="12"/>
          </p:nvPr>
        </p:nvSpPr>
        <p:spPr/>
        <p:txBody>
          <a:bodyPr/>
          <a:lstStyle/>
          <a:p>
            <a:fld id="{7AE184E0-0BD4-4705-A12B-9B71DDE63301}" type="slidenum">
              <a:rPr lang="en-US" noProof="0" smtClean="0"/>
              <a:t>11</a:t>
            </a:fld>
            <a:endParaRPr lang="en-US" noProof="0"/>
          </a:p>
        </p:txBody>
      </p:sp>
    </p:spTree>
    <p:extLst>
      <p:ext uri="{BB962C8B-B14F-4D97-AF65-F5344CB8AC3E}">
        <p14:creationId xmlns:p14="http://schemas.microsoft.com/office/powerpoint/2010/main" val="2921103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380B1-3991-4AF1-8FBD-3D026C463282}"/>
              </a:ext>
            </a:extLst>
          </p:cNvPr>
          <p:cNvSpPr>
            <a:spLocks noGrp="1"/>
          </p:cNvSpPr>
          <p:nvPr>
            <p:ph type="title"/>
          </p:nvPr>
        </p:nvSpPr>
        <p:spPr>
          <a:noFill/>
        </p:spPr>
        <p:txBody>
          <a:bodyPr/>
          <a:lstStyle/>
          <a:p>
            <a:r>
              <a:rPr lang="en-US"/>
              <a:t>publications</a:t>
            </a:r>
          </a:p>
        </p:txBody>
      </p:sp>
      <p:sp>
        <p:nvSpPr>
          <p:cNvPr id="3" name="Content Placeholder 2">
            <a:extLst>
              <a:ext uri="{FF2B5EF4-FFF2-40B4-BE49-F238E27FC236}">
                <a16:creationId xmlns:a16="http://schemas.microsoft.com/office/drawing/2014/main" id="{7CDB0AD4-9E50-4EA3-866E-7B0CD55F2826}"/>
              </a:ext>
            </a:extLst>
          </p:cNvPr>
          <p:cNvSpPr>
            <a:spLocks noGrp="1"/>
          </p:cNvSpPr>
          <p:nvPr>
            <p:ph idx="1"/>
          </p:nvPr>
        </p:nvSpPr>
        <p:spPr>
          <a:xfrm>
            <a:off x="835825" y="1259174"/>
            <a:ext cx="15699575" cy="7153306"/>
          </a:xfrm>
          <a:noFill/>
        </p:spPr>
        <p:txBody>
          <a:bodyPr vert="horz" lIns="91440" tIns="45720" rIns="91440" bIns="45720" rtlCol="0" anchor="t">
            <a:normAutofit/>
          </a:bodyPr>
          <a:lstStyle/>
          <a:p>
            <a:pPr marL="535940" indent="-449580">
              <a:lnSpc>
                <a:spcPct val="130000"/>
              </a:lnSpc>
            </a:pPr>
            <a:r>
              <a:rPr lang="en-US" sz="3600" b="1" dirty="0">
                <a:latin typeface="+mj-lt"/>
              </a:rPr>
              <a:t>Output: </a:t>
            </a:r>
            <a:r>
              <a:rPr lang="en-US" sz="3600" dirty="0">
                <a:latin typeface="+mj-lt"/>
              </a:rPr>
              <a:t>~ 15 </a:t>
            </a:r>
            <a:r>
              <a:rPr lang="en-US" sz="3600" dirty="0" err="1">
                <a:latin typeface="+mj-lt"/>
              </a:rPr>
              <a:t>WoS</a:t>
            </a:r>
            <a:r>
              <a:rPr lang="en-US" sz="3600" dirty="0">
                <a:latin typeface="+mj-lt"/>
              </a:rPr>
              <a:t> publications/year</a:t>
            </a:r>
            <a:endParaRPr lang="en-US" dirty="0"/>
          </a:p>
          <a:p>
            <a:pPr marL="535940" indent="-449580">
              <a:lnSpc>
                <a:spcPct val="130000"/>
              </a:lnSpc>
            </a:pPr>
            <a:r>
              <a:rPr lang="en-US" sz="3600" b="1" dirty="0">
                <a:latin typeface="+mj-lt"/>
              </a:rPr>
              <a:t>Domains: </a:t>
            </a:r>
            <a:endParaRPr lang="en-US" sz="3600" b="1" dirty="0">
              <a:latin typeface="+mj-lt"/>
              <a:cs typeface="Arial"/>
            </a:endParaRPr>
          </a:p>
          <a:p>
            <a:pPr marL="1169670" lvl="1" indent="-449580">
              <a:lnSpc>
                <a:spcPct val="130000"/>
              </a:lnSpc>
            </a:pPr>
            <a:r>
              <a:rPr lang="en-US" sz="3600" dirty="0">
                <a:latin typeface="+mj-lt"/>
              </a:rPr>
              <a:t>Agriculture and Food Sciences, but also in Social sciences, Business and Economics, Biology and Life Sciences, Medicine and Health Sciences, …</a:t>
            </a:r>
            <a:endParaRPr lang="en-US" sz="3600" dirty="0">
              <a:latin typeface="+mj-lt"/>
              <a:cs typeface="Arial"/>
            </a:endParaRPr>
          </a:p>
          <a:p>
            <a:pPr marL="535940" indent="-449580">
              <a:lnSpc>
                <a:spcPct val="130000"/>
              </a:lnSpc>
            </a:pPr>
            <a:r>
              <a:rPr lang="en-US" sz="3600" b="1" dirty="0">
                <a:latin typeface="+mj-lt"/>
              </a:rPr>
              <a:t>Major journals (high impact) in various domains, e.g.,</a:t>
            </a:r>
            <a:endParaRPr lang="en-US" sz="3600" b="1" dirty="0">
              <a:latin typeface="+mj-lt"/>
              <a:cs typeface="Arial"/>
            </a:endParaRPr>
          </a:p>
          <a:p>
            <a:pPr marL="1169670" lvl="1" indent="-449580">
              <a:lnSpc>
                <a:spcPct val="130000"/>
              </a:lnSpc>
            </a:pPr>
            <a:r>
              <a:rPr lang="en-US" sz="3600" i="1" dirty="0">
                <a:latin typeface="+mj-lt"/>
              </a:rPr>
              <a:t>Trends in Food Science &amp; Technology, Nature Communications/Biotechnology, Agribusiness, Food Quality and Preference, Food Research International, Journal of Sensory Studies, Journal of Cleaner Production, …</a:t>
            </a:r>
            <a:endParaRPr lang="en-US" sz="3600" i="1" dirty="0">
              <a:latin typeface="+mj-lt"/>
              <a:cs typeface="Arial"/>
            </a:endParaRPr>
          </a:p>
        </p:txBody>
      </p:sp>
      <p:sp>
        <p:nvSpPr>
          <p:cNvPr id="4" name="Slide Number Placeholder 3">
            <a:extLst>
              <a:ext uri="{FF2B5EF4-FFF2-40B4-BE49-F238E27FC236}">
                <a16:creationId xmlns:a16="http://schemas.microsoft.com/office/drawing/2014/main" id="{2E5181F4-3CA9-42B2-8971-410196C36BBA}"/>
              </a:ext>
            </a:extLst>
          </p:cNvPr>
          <p:cNvSpPr>
            <a:spLocks noGrp="1"/>
          </p:cNvSpPr>
          <p:nvPr>
            <p:ph type="sldNum" sz="quarter" idx="12"/>
          </p:nvPr>
        </p:nvSpPr>
        <p:spPr/>
        <p:txBody>
          <a:bodyPr/>
          <a:lstStyle/>
          <a:p>
            <a:fld id="{7AE184E0-0BD4-4705-A12B-9B71DDE63301}" type="slidenum">
              <a:rPr lang="en-US" noProof="0" smtClean="0"/>
              <a:t>12</a:t>
            </a:fld>
            <a:endParaRPr lang="en-US" noProof="0"/>
          </a:p>
        </p:txBody>
      </p:sp>
    </p:spTree>
    <p:extLst>
      <p:ext uri="{BB962C8B-B14F-4D97-AF65-F5344CB8AC3E}">
        <p14:creationId xmlns:p14="http://schemas.microsoft.com/office/powerpoint/2010/main" val="3071809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ADFAD-1139-4041-A164-8D9563AA6F72}"/>
              </a:ext>
            </a:extLst>
          </p:cNvPr>
          <p:cNvSpPr>
            <a:spLocks noGrp="1"/>
          </p:cNvSpPr>
          <p:nvPr>
            <p:ph type="ctrTitle"/>
          </p:nvPr>
        </p:nvSpPr>
        <p:spPr/>
        <p:txBody>
          <a:bodyPr/>
          <a:lstStyle/>
          <a:p>
            <a:r>
              <a:rPr lang="en-US"/>
              <a:t>Education</a:t>
            </a:r>
          </a:p>
        </p:txBody>
      </p:sp>
      <p:sp>
        <p:nvSpPr>
          <p:cNvPr id="3" name="Slide Number Placeholder 2">
            <a:extLst>
              <a:ext uri="{FF2B5EF4-FFF2-40B4-BE49-F238E27FC236}">
                <a16:creationId xmlns:a16="http://schemas.microsoft.com/office/drawing/2014/main" id="{703DCE73-ECA1-4ED2-BB29-AB4CCDF39615}"/>
              </a:ext>
            </a:extLst>
          </p:cNvPr>
          <p:cNvSpPr>
            <a:spLocks noGrp="1"/>
          </p:cNvSpPr>
          <p:nvPr>
            <p:ph type="sldNum" sz="quarter" idx="4"/>
          </p:nvPr>
        </p:nvSpPr>
        <p:spPr/>
        <p:txBody>
          <a:bodyPr/>
          <a:lstStyle/>
          <a:p>
            <a:fld id="{7AE184E0-0BD4-4705-A12B-9B71DDE63301}" type="slidenum">
              <a:rPr lang="en-US" noProof="0" smtClean="0"/>
              <a:pPr/>
              <a:t>13</a:t>
            </a:fld>
            <a:endParaRPr lang="en-US" noProof="0"/>
          </a:p>
        </p:txBody>
      </p:sp>
    </p:spTree>
    <p:extLst>
      <p:ext uri="{BB962C8B-B14F-4D97-AF65-F5344CB8AC3E}">
        <p14:creationId xmlns:p14="http://schemas.microsoft.com/office/powerpoint/2010/main" val="480388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486454-CEB2-458B-A0BE-979BE67D05A3}"/>
              </a:ext>
            </a:extLst>
          </p:cNvPr>
          <p:cNvSpPr>
            <a:spLocks noGrp="1"/>
          </p:cNvSpPr>
          <p:nvPr>
            <p:ph idx="1"/>
          </p:nvPr>
        </p:nvSpPr>
        <p:spPr>
          <a:xfrm>
            <a:off x="457200" y="1194362"/>
            <a:ext cx="16881475" cy="8559238"/>
          </a:xfrm>
          <a:solidFill>
            <a:schemeClr val="bg1"/>
          </a:solidFill>
        </p:spPr>
        <p:txBody>
          <a:bodyPr vert="horz" lIns="91440" tIns="45720" rIns="91440" bIns="45720" rtlCol="0" anchor="t">
            <a:normAutofit/>
          </a:bodyPr>
          <a:lstStyle/>
          <a:p>
            <a:pPr marL="535940" indent="-449580"/>
            <a:r>
              <a:rPr lang="en-US" altLang="nl-BE" sz="2400" b="1" dirty="0">
                <a:latin typeface="+mj-lt"/>
              </a:rPr>
              <a:t>Training offer to students: </a:t>
            </a:r>
            <a:endParaRPr lang="en-US"/>
          </a:p>
          <a:p>
            <a:pPr marL="1169670" lvl="1" indent="-449580"/>
            <a:r>
              <a:rPr lang="en-US" altLang="nl-BE" sz="2400" dirty="0"/>
              <a:t>Faculty of Bioscience Engineering (3 campuses), Ghent University</a:t>
            </a:r>
            <a:endParaRPr lang="en-US" altLang="nl-BE" sz="2400" dirty="0">
              <a:cs typeface="Arial"/>
            </a:endParaRPr>
          </a:p>
          <a:p>
            <a:pPr marL="1169670" lvl="1" indent="-449580"/>
            <a:r>
              <a:rPr lang="en-US" sz="2400" dirty="0"/>
              <a:t>Ghent University Global campus (GGC; South Korea)</a:t>
            </a:r>
            <a:endParaRPr lang="nl-BE" sz="1200" dirty="0">
              <a:cs typeface="Arial"/>
            </a:endParaRPr>
          </a:p>
          <a:p>
            <a:pPr marL="535940" indent="-449580"/>
            <a:endParaRPr lang="en-US" altLang="nl-BE" sz="2400" b="1">
              <a:latin typeface="+mj-lt"/>
              <a:cs typeface="Arial"/>
            </a:endParaRPr>
          </a:p>
          <a:p>
            <a:pPr marL="86360" indent="0">
              <a:buNone/>
            </a:pPr>
            <a:r>
              <a:rPr lang="en-US" altLang="nl-BE" sz="2400" b="1" dirty="0">
                <a:latin typeface="+mj-lt"/>
              </a:rPr>
              <a:t>	</a:t>
            </a:r>
            <a:endParaRPr lang="en-US" altLang="nl-BE" sz="2400" b="1" dirty="0">
              <a:latin typeface="+mj-lt"/>
              <a:cs typeface="Arial"/>
            </a:endParaRPr>
          </a:p>
          <a:p>
            <a:pPr marL="86360" indent="0">
              <a:buNone/>
            </a:pPr>
            <a:endParaRPr lang="en-US" altLang="nl-BE" sz="2800">
              <a:latin typeface="+mj-lt"/>
              <a:cs typeface="Arial"/>
            </a:endParaRPr>
          </a:p>
          <a:p>
            <a:pPr marL="86360" indent="0">
              <a:buNone/>
            </a:pPr>
            <a:endParaRPr lang="en-US" altLang="nl-BE" sz="2800">
              <a:latin typeface="+mj-lt"/>
              <a:cs typeface="Arial"/>
            </a:endParaRPr>
          </a:p>
          <a:p>
            <a:pPr marL="86360" indent="0">
              <a:buNone/>
            </a:pPr>
            <a:endParaRPr lang="en-US" altLang="nl-BE" sz="2800">
              <a:solidFill>
                <a:srgbClr val="FF0000"/>
              </a:solidFill>
              <a:latin typeface="+mj-lt"/>
              <a:cs typeface="Arial"/>
            </a:endParaRPr>
          </a:p>
          <a:p>
            <a:pPr marL="86360" indent="0">
              <a:buNone/>
            </a:pPr>
            <a:endParaRPr lang="en-US" altLang="nl-BE" sz="2800">
              <a:solidFill>
                <a:srgbClr val="FF0000"/>
              </a:solidFill>
              <a:latin typeface="+mj-lt"/>
              <a:cs typeface="Arial"/>
            </a:endParaRPr>
          </a:p>
          <a:p>
            <a:pPr marL="86360" indent="0">
              <a:buNone/>
            </a:pPr>
            <a:endParaRPr lang="en-US" altLang="nl-BE" sz="2800">
              <a:solidFill>
                <a:srgbClr val="FF0000"/>
              </a:solidFill>
              <a:latin typeface="+mj-lt"/>
              <a:cs typeface="Arial"/>
            </a:endParaRPr>
          </a:p>
          <a:p>
            <a:pPr marL="86360" indent="0">
              <a:buNone/>
            </a:pPr>
            <a:endParaRPr lang="en-US" altLang="nl-BE" sz="2800">
              <a:solidFill>
                <a:srgbClr val="FF0000"/>
              </a:solidFill>
              <a:latin typeface="+mj-lt"/>
              <a:cs typeface="Arial"/>
            </a:endParaRPr>
          </a:p>
          <a:p>
            <a:pPr marL="86360" indent="0">
              <a:buNone/>
            </a:pPr>
            <a:endParaRPr lang="en-US" altLang="nl-BE" sz="2800">
              <a:solidFill>
                <a:srgbClr val="FF0000"/>
              </a:solidFill>
              <a:latin typeface="+mj-lt"/>
              <a:cs typeface="Arial"/>
            </a:endParaRPr>
          </a:p>
          <a:p>
            <a:pPr marL="86360" indent="0">
              <a:buNone/>
            </a:pPr>
            <a:endParaRPr lang="en-US" altLang="nl-BE" sz="2800" dirty="0">
              <a:solidFill>
                <a:srgbClr val="FF0000"/>
              </a:solidFill>
            </a:endParaRPr>
          </a:p>
          <a:p>
            <a:pPr marL="535940" indent="-449580"/>
            <a:r>
              <a:rPr lang="en-US" altLang="nl-BE" sz="2400" b="1" dirty="0"/>
              <a:t>Guest lectures </a:t>
            </a:r>
            <a:r>
              <a:rPr lang="en-US" altLang="nl-BE" sz="2400" dirty="0"/>
              <a:t>(e.g., Faculty of Sciences, Medicine &amp; Health; Copenhagen Uni, Brunel Uni, …)</a:t>
            </a:r>
            <a:endParaRPr lang="en-US" altLang="nl-BE" sz="2400" dirty="0">
              <a:cs typeface="Arial"/>
            </a:endParaRPr>
          </a:p>
          <a:p>
            <a:pPr marL="535940" indent="-449580"/>
            <a:r>
              <a:rPr lang="en-US" altLang="nl-BE" sz="2400" b="1" dirty="0">
                <a:latin typeface="+mj-lt"/>
              </a:rPr>
              <a:t>Training to professionals: </a:t>
            </a:r>
            <a:endParaRPr lang="en-US" altLang="nl-BE" sz="2400" b="1" dirty="0">
              <a:latin typeface="+mj-lt"/>
              <a:cs typeface="Arial"/>
            </a:endParaRPr>
          </a:p>
          <a:p>
            <a:pPr marL="1169670" lvl="1" indent="-449580"/>
            <a:r>
              <a:rPr lang="en-US" altLang="nl-BE" sz="2400" dirty="0">
                <a:latin typeface="+mj-lt"/>
              </a:rPr>
              <a:t>Ad hoc courses on management, marketing &amp; sensory analysis</a:t>
            </a:r>
            <a:endParaRPr lang="en-US" altLang="nl-BE" sz="2400" dirty="0">
              <a:latin typeface="+mj-lt"/>
              <a:cs typeface="Arial"/>
            </a:endParaRPr>
          </a:p>
          <a:p>
            <a:pPr marL="535940" indent="-449580"/>
            <a:endParaRPr lang="en-US" altLang="nl-BE" sz="2400" dirty="0">
              <a:latin typeface="+mj-lt"/>
              <a:cs typeface="Arial"/>
            </a:endParaRPr>
          </a:p>
          <a:p>
            <a:pPr marL="535940" indent="-449580"/>
            <a:endParaRPr lang="en-US" sz="2800">
              <a:latin typeface="+mj-lt"/>
              <a:cs typeface="Arial"/>
            </a:endParaRPr>
          </a:p>
        </p:txBody>
      </p:sp>
      <p:pic>
        <p:nvPicPr>
          <p:cNvPr id="8198" name="Picture 3" descr="C:\Documents and Settings\Adrienn Molnar\Desktop\adult-education-image.jpg">
            <a:extLst>
              <a:ext uri="{FF2B5EF4-FFF2-40B4-BE49-F238E27FC236}">
                <a16:creationId xmlns:a16="http://schemas.microsoft.com/office/drawing/2014/main" id="{C9D86CB8-BBFB-4DED-849A-3C203A51F82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878695" y="258123"/>
            <a:ext cx="4197053" cy="219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F51C3CE-4AD8-436A-A6D7-B8D17A18C965}"/>
              </a:ext>
            </a:extLst>
          </p:cNvPr>
          <p:cNvSpPr>
            <a:spLocks noGrp="1"/>
          </p:cNvSpPr>
          <p:nvPr>
            <p:ph type="title"/>
          </p:nvPr>
        </p:nvSpPr>
        <p:spPr>
          <a:xfrm>
            <a:off x="830118" y="252000"/>
            <a:ext cx="10904682" cy="863693"/>
          </a:xfrm>
        </p:spPr>
        <p:txBody>
          <a:bodyPr/>
          <a:lstStyle/>
          <a:p>
            <a:r>
              <a:rPr lang="en-US"/>
              <a:t>Education &amp; training</a:t>
            </a:r>
          </a:p>
        </p:txBody>
      </p:sp>
      <p:sp>
        <p:nvSpPr>
          <p:cNvPr id="5" name="Slide Number Placeholder 4">
            <a:extLst>
              <a:ext uri="{FF2B5EF4-FFF2-40B4-BE49-F238E27FC236}">
                <a16:creationId xmlns:a16="http://schemas.microsoft.com/office/drawing/2014/main" id="{E2024B72-8641-45E3-AEC5-3A277B48FF1D}"/>
              </a:ext>
            </a:extLst>
          </p:cNvPr>
          <p:cNvSpPr>
            <a:spLocks noGrp="1"/>
          </p:cNvSpPr>
          <p:nvPr>
            <p:ph type="sldNum" sz="quarter" idx="12"/>
          </p:nvPr>
        </p:nvSpPr>
        <p:spPr/>
        <p:txBody>
          <a:bodyPr/>
          <a:lstStyle/>
          <a:p>
            <a:fld id="{7AE184E0-0BD4-4705-A12B-9B71DDE63301}" type="slidenum">
              <a:rPr lang="en-US" noProof="0" smtClean="0"/>
              <a:t>14</a:t>
            </a:fld>
            <a:endParaRPr lang="en-US" noProof="0"/>
          </a:p>
        </p:txBody>
      </p:sp>
      <p:graphicFrame>
        <p:nvGraphicFramePr>
          <p:cNvPr id="7" name="Table 6">
            <a:extLst>
              <a:ext uri="{FF2B5EF4-FFF2-40B4-BE49-F238E27FC236}">
                <a16:creationId xmlns:a16="http://schemas.microsoft.com/office/drawing/2014/main" id="{0AA66071-0A96-4EAC-BB72-BAE19B30946F}"/>
              </a:ext>
            </a:extLst>
          </p:cNvPr>
          <p:cNvGraphicFramePr>
            <a:graphicFrameLocks noGrp="1"/>
          </p:cNvGraphicFramePr>
          <p:nvPr>
            <p:extLst>
              <p:ext uri="{D42A27DB-BD31-4B8C-83A1-F6EECF244321}">
                <p14:modId xmlns:p14="http://schemas.microsoft.com/office/powerpoint/2010/main" val="19891035"/>
              </p:ext>
            </p:extLst>
          </p:nvPr>
        </p:nvGraphicFramePr>
        <p:xfrm>
          <a:off x="797720" y="2814405"/>
          <a:ext cx="15258888" cy="4422426"/>
        </p:xfrm>
        <a:graphic>
          <a:graphicData uri="http://schemas.openxmlformats.org/drawingml/2006/table">
            <a:tbl>
              <a:tblPr firstRow="1" bandRow="1">
                <a:tableStyleId>{5C22544A-7EE6-4342-B048-85BDC9FD1C3A}</a:tableStyleId>
              </a:tblPr>
              <a:tblGrid>
                <a:gridCol w="4831311">
                  <a:extLst>
                    <a:ext uri="{9D8B030D-6E8A-4147-A177-3AD203B41FA5}">
                      <a16:colId xmlns:a16="http://schemas.microsoft.com/office/drawing/2014/main" val="1367945389"/>
                    </a:ext>
                  </a:extLst>
                </a:gridCol>
                <a:gridCol w="6035782">
                  <a:extLst>
                    <a:ext uri="{9D8B030D-6E8A-4147-A177-3AD203B41FA5}">
                      <a16:colId xmlns:a16="http://schemas.microsoft.com/office/drawing/2014/main" val="2729335975"/>
                    </a:ext>
                  </a:extLst>
                </a:gridCol>
                <a:gridCol w="4391795">
                  <a:extLst>
                    <a:ext uri="{9D8B030D-6E8A-4147-A177-3AD203B41FA5}">
                      <a16:colId xmlns:a16="http://schemas.microsoft.com/office/drawing/2014/main" val="426581943"/>
                    </a:ext>
                  </a:extLst>
                </a:gridCol>
              </a:tblGrid>
              <a:tr h="514064">
                <a:tc>
                  <a:txBody>
                    <a:bodyPr/>
                    <a:lstStyle/>
                    <a:p>
                      <a:pPr marL="0" marR="0" lvl="0" indent="0" algn="l" defTabSz="1300368" rtl="0" eaLnBrk="1" fontAlgn="auto" latinLnBrk="0" hangingPunct="1">
                        <a:lnSpc>
                          <a:spcPct val="100000"/>
                        </a:lnSpc>
                        <a:spcBef>
                          <a:spcPts val="0"/>
                        </a:spcBef>
                        <a:spcAft>
                          <a:spcPts val="0"/>
                        </a:spcAft>
                        <a:buClrTx/>
                        <a:buSzTx/>
                        <a:buFontTx/>
                        <a:buNone/>
                        <a:tabLst/>
                        <a:defRPr/>
                      </a:pPr>
                      <a:r>
                        <a:rPr lang="en-US" sz="2000" i="0" u="sng" dirty="0"/>
                        <a:t>Economics &amp; Marketing</a:t>
                      </a:r>
                    </a:p>
                  </a:txBody>
                  <a:tcPr/>
                </a:tc>
                <a:tc>
                  <a:txBody>
                    <a:bodyPr/>
                    <a:lstStyle/>
                    <a:p>
                      <a:pPr marL="0" marR="0" lvl="0" indent="0" algn="l" defTabSz="1300368" rtl="0" eaLnBrk="1" fontAlgn="auto" latinLnBrk="0" hangingPunct="1">
                        <a:lnSpc>
                          <a:spcPct val="100000"/>
                        </a:lnSpc>
                        <a:spcBef>
                          <a:spcPts val="0"/>
                        </a:spcBef>
                        <a:spcAft>
                          <a:spcPts val="0"/>
                        </a:spcAft>
                        <a:buClrTx/>
                        <a:buSzTx/>
                        <a:buFontTx/>
                        <a:buNone/>
                        <a:tabLst/>
                        <a:defRPr/>
                      </a:pPr>
                      <a:r>
                        <a:rPr lang="en-US" sz="2000" i="0" u="sng" dirty="0"/>
                        <a:t>Entrepreneurship &amp; Management</a:t>
                      </a:r>
                    </a:p>
                  </a:txBody>
                  <a:tcPr/>
                </a:tc>
                <a:tc>
                  <a:txBody>
                    <a:bodyPr/>
                    <a:lstStyle/>
                    <a:p>
                      <a:pPr marL="0" marR="0" lvl="0" indent="0" algn="l" defTabSz="1300368" rtl="0" eaLnBrk="1" fontAlgn="auto" latinLnBrk="0" hangingPunct="1">
                        <a:lnSpc>
                          <a:spcPct val="100000"/>
                        </a:lnSpc>
                        <a:spcBef>
                          <a:spcPts val="0"/>
                        </a:spcBef>
                        <a:spcAft>
                          <a:spcPts val="0"/>
                        </a:spcAft>
                        <a:buClrTx/>
                        <a:buSzTx/>
                        <a:buFontTx/>
                        <a:buNone/>
                        <a:tabLst/>
                        <a:defRPr/>
                      </a:pPr>
                      <a:r>
                        <a:rPr lang="en-US" sz="2000" i="0" u="sng" dirty="0"/>
                        <a:t>Sensory analysis</a:t>
                      </a:r>
                    </a:p>
                  </a:txBody>
                  <a:tcPr/>
                </a:tc>
                <a:extLst>
                  <a:ext uri="{0D108BD9-81ED-4DB2-BD59-A6C34878D82A}">
                    <a16:rowId xmlns:a16="http://schemas.microsoft.com/office/drawing/2014/main" val="3425742487"/>
                  </a:ext>
                </a:extLst>
              </a:tr>
              <a:tr h="372405">
                <a:tc>
                  <a:txBody>
                    <a:bodyPr/>
                    <a:lstStyle/>
                    <a:p>
                      <a:pPr marL="0" marR="0" lvl="0" indent="0" algn="l" defTabSz="1300368" rtl="0" eaLnBrk="1" fontAlgn="auto" latinLnBrk="0" hangingPunct="1">
                        <a:lnSpc>
                          <a:spcPct val="100000"/>
                        </a:lnSpc>
                        <a:spcBef>
                          <a:spcPts val="0"/>
                        </a:spcBef>
                        <a:spcAft>
                          <a:spcPts val="0"/>
                        </a:spcAft>
                        <a:buClrTx/>
                        <a:buSzTx/>
                        <a:buFontTx/>
                        <a:buNone/>
                        <a:tabLst/>
                        <a:defRPr/>
                      </a:pPr>
                      <a:r>
                        <a:rPr lang="en-US" sz="1800" i="0" kern="1200" dirty="0">
                          <a:solidFill>
                            <a:schemeClr val="dk1"/>
                          </a:solidFill>
                          <a:latin typeface="+mj-lt"/>
                          <a:ea typeface="+mn-ea"/>
                          <a:cs typeface="+mn-cs"/>
                        </a:rPr>
                        <a:t>Introduction to Economics</a:t>
                      </a:r>
                    </a:p>
                  </a:txBody>
                  <a:tcPr/>
                </a:tc>
                <a:tc>
                  <a:txBody>
                    <a:bodyPr/>
                    <a:lstStyle/>
                    <a:p>
                      <a:pPr marL="0" indent="0" algn="l" defTabSz="1300368" rtl="0" eaLnBrk="1" latinLnBrk="0" hangingPunct="1">
                        <a:buNone/>
                      </a:pPr>
                      <a:r>
                        <a:rPr lang="en-US" altLang="nl-BE" sz="1800" b="0" i="0" kern="1200" dirty="0">
                          <a:solidFill>
                            <a:schemeClr val="dk1"/>
                          </a:solidFill>
                          <a:latin typeface="+mj-lt"/>
                          <a:ea typeface="+mn-ea"/>
                          <a:cs typeface="+mn-cs"/>
                        </a:rPr>
                        <a:t>Advanced Marketing and Agribusiness Management</a:t>
                      </a:r>
                    </a:p>
                  </a:txBody>
                  <a:tcPr/>
                </a:tc>
                <a:tc>
                  <a:txBody>
                    <a:bodyPr/>
                    <a:lstStyle/>
                    <a:p>
                      <a:pPr marL="0" indent="0" algn="l" rtl="0" eaLnBrk="1" latinLnBrk="0" hangingPunct="1">
                        <a:buNone/>
                      </a:pPr>
                      <a:r>
                        <a:rPr lang="en-US" altLang="nl-BE" sz="1800" b="0" i="0" kern="1200" dirty="0">
                          <a:solidFill>
                            <a:schemeClr val="dk1"/>
                          </a:solidFill>
                          <a:latin typeface="+mj-lt"/>
                          <a:ea typeface="+mn-ea"/>
                          <a:cs typeface="+mn-cs"/>
                        </a:rPr>
                        <a:t>Sensory analysis </a:t>
                      </a:r>
                      <a:endParaRPr lang="en-US" altLang="nl-BE" sz="1800" b="0" i="0" kern="1200">
                        <a:solidFill>
                          <a:schemeClr val="dk1"/>
                        </a:solidFill>
                        <a:latin typeface="+mj-lt"/>
                        <a:ea typeface="+mn-ea"/>
                        <a:cs typeface="+mn-cs"/>
                      </a:endParaRPr>
                    </a:p>
                  </a:txBody>
                  <a:tcPr/>
                </a:tc>
                <a:extLst>
                  <a:ext uri="{0D108BD9-81ED-4DB2-BD59-A6C34878D82A}">
                    <a16:rowId xmlns:a16="http://schemas.microsoft.com/office/drawing/2014/main" val="1456075836"/>
                  </a:ext>
                </a:extLst>
              </a:tr>
              <a:tr h="400273">
                <a:tc>
                  <a:txBody>
                    <a:bodyPr/>
                    <a:lstStyle/>
                    <a:p>
                      <a:pPr marL="0" marR="0" lvl="0" indent="0" algn="l" rtl="0">
                        <a:lnSpc>
                          <a:spcPct val="100000"/>
                        </a:lnSpc>
                        <a:spcBef>
                          <a:spcPts val="0"/>
                        </a:spcBef>
                        <a:spcAft>
                          <a:spcPts val="0"/>
                        </a:spcAft>
                        <a:buClrTx/>
                        <a:buSzTx/>
                        <a:buFontTx/>
                        <a:buNone/>
                      </a:pPr>
                      <a:r>
                        <a:rPr lang="en-US" altLang="nl-BE" sz="1800" i="0" kern="1200" noProof="0" dirty="0">
                          <a:solidFill>
                            <a:schemeClr val="dk1"/>
                          </a:solidFill>
                          <a:latin typeface="+mj-lt"/>
                          <a:ea typeface="+mn-ea"/>
                          <a:cs typeface="+mn-cs"/>
                        </a:rPr>
                        <a:t>Consumer behavior and marketing of bio-industrial products</a:t>
                      </a:r>
                      <a:endParaRPr lang="nl-NL"/>
                    </a:p>
                  </a:txBody>
                  <a:tcPr/>
                </a:tc>
                <a:tc>
                  <a:txBody>
                    <a:bodyPr/>
                    <a:lstStyle/>
                    <a:p>
                      <a:pPr marL="0" indent="0" algn="l" defTabSz="1300368" rtl="0" eaLnBrk="1" latinLnBrk="0" hangingPunct="1">
                        <a:buNone/>
                      </a:pPr>
                      <a:r>
                        <a:rPr lang="en-US" altLang="nl-BE" sz="1800" b="0" i="0" kern="1200" dirty="0">
                          <a:solidFill>
                            <a:schemeClr val="dk1"/>
                          </a:solidFill>
                          <a:latin typeface="+mj-lt"/>
                          <a:ea typeface="+mn-ea"/>
                          <a:cs typeface="+mn-cs"/>
                        </a:rPr>
                        <a:t>Entrepreneurship and Business Management</a:t>
                      </a:r>
                    </a:p>
                  </a:txBody>
                  <a:tcPr/>
                </a:tc>
                <a:tc>
                  <a:txBody>
                    <a:bodyPr/>
                    <a:lstStyle/>
                    <a:p>
                      <a:pPr marL="0" marR="0" lvl="0" indent="0" algn="l" defTabSz="1300368" rtl="0" eaLnBrk="1" fontAlgn="auto" latinLnBrk="0" hangingPunct="1">
                        <a:lnSpc>
                          <a:spcPct val="100000"/>
                        </a:lnSpc>
                        <a:spcBef>
                          <a:spcPts val="0"/>
                        </a:spcBef>
                        <a:spcAft>
                          <a:spcPts val="0"/>
                        </a:spcAft>
                        <a:buClrTx/>
                        <a:buSzTx/>
                        <a:buFontTx/>
                        <a:buNone/>
                        <a:tabLst/>
                        <a:defRPr/>
                      </a:pPr>
                      <a:r>
                        <a:rPr lang="en-US" altLang="nl-BE" sz="1800" b="0" i="0" kern="1200" dirty="0">
                          <a:solidFill>
                            <a:schemeClr val="dk1"/>
                          </a:solidFill>
                          <a:latin typeface="+mj-lt"/>
                          <a:ea typeface="+mn-ea"/>
                          <a:cs typeface="+mn-cs"/>
                        </a:rPr>
                        <a:t>Rheology and Sensory analysis</a:t>
                      </a:r>
                    </a:p>
                  </a:txBody>
                  <a:tcPr/>
                </a:tc>
                <a:extLst>
                  <a:ext uri="{0D108BD9-81ED-4DB2-BD59-A6C34878D82A}">
                    <a16:rowId xmlns:a16="http://schemas.microsoft.com/office/drawing/2014/main" val="4057838812"/>
                  </a:ext>
                </a:extLst>
              </a:tr>
              <a:tr h="686345">
                <a:tc>
                  <a:txBody>
                    <a:bodyPr/>
                    <a:lstStyle/>
                    <a:p>
                      <a:pPr marL="0" marR="0" lvl="0" indent="0" algn="l" rtl="0">
                        <a:lnSpc>
                          <a:spcPct val="100000"/>
                        </a:lnSpc>
                        <a:spcBef>
                          <a:spcPts val="0"/>
                        </a:spcBef>
                        <a:spcAft>
                          <a:spcPts val="0"/>
                        </a:spcAft>
                        <a:buClrTx/>
                        <a:buSzTx/>
                        <a:buFontTx/>
                        <a:buNone/>
                      </a:pPr>
                      <a:r>
                        <a:rPr lang="en-US" altLang="nl-BE" sz="1800" i="0" kern="1200" noProof="0" dirty="0">
                          <a:solidFill>
                            <a:schemeClr val="dk1"/>
                          </a:solidFill>
                          <a:latin typeface="+mj-lt"/>
                          <a:ea typeface="+mn-ea"/>
                          <a:cs typeface="+mn-cs"/>
                        </a:rPr>
                        <a:t>Applied Rural Economic Research Methods</a:t>
                      </a:r>
                      <a:endParaRPr lang="nl-NL"/>
                    </a:p>
                  </a:txBody>
                  <a:tcPr/>
                </a:tc>
                <a:tc>
                  <a:txBody>
                    <a:bodyPr/>
                    <a:lstStyle/>
                    <a:p>
                      <a:pPr marL="0" indent="0" algn="l" defTabSz="1300368" rtl="0" eaLnBrk="1" latinLnBrk="0" hangingPunct="1">
                        <a:buNone/>
                      </a:pPr>
                      <a:r>
                        <a:rPr lang="en-US" altLang="nl-BE" sz="1800" b="0" i="0" kern="1200" dirty="0">
                          <a:solidFill>
                            <a:schemeClr val="dk1"/>
                          </a:solidFill>
                          <a:latin typeface="+mj-lt"/>
                          <a:ea typeface="+mn-ea"/>
                          <a:cs typeface="+mn-cs"/>
                        </a:rPr>
                        <a:t>Management of Agri-food and Horticultural Businesses</a:t>
                      </a:r>
                    </a:p>
                  </a:txBody>
                  <a:tcPr/>
                </a:tc>
                <a:tc>
                  <a:txBody>
                    <a:bodyPr/>
                    <a:lstStyle/>
                    <a:p>
                      <a:pPr marL="0" marR="0" lvl="0" indent="0" algn="l" defTabSz="1300368" rtl="0" eaLnBrk="1" fontAlgn="auto" latinLnBrk="0" hangingPunct="1">
                        <a:lnSpc>
                          <a:spcPct val="100000"/>
                        </a:lnSpc>
                        <a:spcBef>
                          <a:spcPts val="0"/>
                        </a:spcBef>
                        <a:spcAft>
                          <a:spcPts val="0"/>
                        </a:spcAft>
                        <a:buClrTx/>
                        <a:buSzTx/>
                        <a:buFontTx/>
                        <a:buNone/>
                        <a:tabLst/>
                        <a:defRPr/>
                      </a:pPr>
                      <a:endParaRPr lang="en-US" altLang="nl-BE" sz="1800" b="0" i="0" kern="1200" noProof="0">
                        <a:solidFill>
                          <a:schemeClr val="dk1"/>
                        </a:solidFill>
                        <a:latin typeface="+mj-lt"/>
                        <a:ea typeface="+mn-ea"/>
                        <a:cs typeface="+mn-cs"/>
                      </a:endParaRPr>
                    </a:p>
                  </a:txBody>
                  <a:tcPr/>
                </a:tc>
                <a:extLst>
                  <a:ext uri="{0D108BD9-81ED-4DB2-BD59-A6C34878D82A}">
                    <a16:rowId xmlns:a16="http://schemas.microsoft.com/office/drawing/2014/main" val="1957455901"/>
                  </a:ext>
                </a:extLst>
              </a:tr>
              <a:tr h="436569">
                <a:tc>
                  <a:txBody>
                    <a:bodyPr/>
                    <a:lstStyle/>
                    <a:p>
                      <a:pPr marL="0" marR="0" lvl="0" indent="0" algn="l" rtl="0">
                        <a:lnSpc>
                          <a:spcPct val="100000"/>
                        </a:lnSpc>
                        <a:spcBef>
                          <a:spcPts val="0"/>
                        </a:spcBef>
                        <a:spcAft>
                          <a:spcPts val="0"/>
                        </a:spcAft>
                        <a:buClrTx/>
                        <a:buSzTx/>
                        <a:buFontTx/>
                        <a:buNone/>
                      </a:pPr>
                      <a:r>
                        <a:rPr lang="en-US" altLang="nl-BE" sz="1800" i="0" kern="1200" noProof="0" dirty="0">
                          <a:solidFill>
                            <a:schemeClr val="dk1"/>
                          </a:solidFill>
                          <a:latin typeface="+mn-lt"/>
                          <a:ea typeface="+mn-ea"/>
                          <a:cs typeface="+mn-cs"/>
                        </a:rPr>
                        <a:t>Economics and Marketing (GUGC)</a:t>
                      </a:r>
                      <a:endParaRPr lang="nl-NL" dirty="0"/>
                    </a:p>
                  </a:txBody>
                  <a:tcPr/>
                </a:tc>
                <a:tc>
                  <a:txBody>
                    <a:bodyPr/>
                    <a:lstStyle/>
                    <a:p>
                      <a:r>
                        <a:rPr lang="en-US" sz="1800" i="0" dirty="0">
                          <a:latin typeface="+mj-lt"/>
                        </a:rPr>
                        <a:t>Project Design in Agri-food Systems</a:t>
                      </a:r>
                    </a:p>
                  </a:txBody>
                  <a:tcPr/>
                </a:tc>
                <a:tc>
                  <a:txBody>
                    <a:bodyPr/>
                    <a:lstStyle/>
                    <a:p>
                      <a:pPr marL="0" marR="0" lvl="0" indent="0" algn="l" defTabSz="1300368" rtl="0" eaLnBrk="1" fontAlgn="auto" latinLnBrk="0" hangingPunct="1">
                        <a:lnSpc>
                          <a:spcPct val="100000"/>
                        </a:lnSpc>
                        <a:spcBef>
                          <a:spcPts val="0"/>
                        </a:spcBef>
                        <a:spcAft>
                          <a:spcPts val="0"/>
                        </a:spcAft>
                        <a:buClrTx/>
                        <a:buSzTx/>
                        <a:buFontTx/>
                        <a:buNone/>
                        <a:tabLst/>
                        <a:defRPr/>
                      </a:pPr>
                      <a:endParaRPr lang="en-US" altLang="nl-BE" sz="1800" b="0" i="0" kern="1200" noProof="0">
                        <a:solidFill>
                          <a:schemeClr val="dk1"/>
                        </a:solidFill>
                        <a:latin typeface="+mj-lt"/>
                        <a:ea typeface="+mn-ea"/>
                        <a:cs typeface="+mn-cs"/>
                      </a:endParaRPr>
                    </a:p>
                  </a:txBody>
                  <a:tcPr/>
                </a:tc>
                <a:extLst>
                  <a:ext uri="{0D108BD9-81ED-4DB2-BD59-A6C34878D82A}">
                    <a16:rowId xmlns:a16="http://schemas.microsoft.com/office/drawing/2014/main" val="2976666374"/>
                  </a:ext>
                </a:extLst>
              </a:tr>
              <a:tr h="686345">
                <a:tc>
                  <a:txBody>
                    <a:bodyPr/>
                    <a:lstStyle/>
                    <a:p>
                      <a:pPr marL="0" marR="0" lvl="0" indent="0" algn="l" rtl="0" eaLnBrk="1" fontAlgn="auto" latinLnBrk="0" hangingPunct="1">
                        <a:lnSpc>
                          <a:spcPct val="100000"/>
                        </a:lnSpc>
                        <a:spcBef>
                          <a:spcPts val="0"/>
                        </a:spcBef>
                        <a:spcAft>
                          <a:spcPts val="0"/>
                        </a:spcAft>
                        <a:buClrTx/>
                        <a:buSzTx/>
                        <a:buFontTx/>
                        <a:buNone/>
                      </a:pPr>
                      <a:r>
                        <a:rPr lang="en-US" altLang="nl-BE" sz="1800" i="0" kern="1200" noProof="0" dirty="0">
                          <a:solidFill>
                            <a:schemeClr val="dk1"/>
                          </a:solidFill>
                          <a:latin typeface="+mn-lt"/>
                          <a:ea typeface="+mn-ea"/>
                          <a:cs typeface="+mn-cs"/>
                        </a:rPr>
                        <a:t>Scientific Communications on Rural Development</a:t>
                      </a:r>
                    </a:p>
                  </a:txBody>
                  <a:tcPr/>
                </a:tc>
                <a:tc>
                  <a:txBody>
                    <a:bodyPr/>
                    <a:lstStyle/>
                    <a:p>
                      <a:pPr marL="0" marR="0" lvl="0" indent="0" algn="l" defTabSz="1300368"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latin typeface="+mj-lt"/>
                          <a:ea typeface="+mn-ea"/>
                          <a:cs typeface="+mn-cs"/>
                        </a:rPr>
                        <a:t>Project Management, Entrepreneurship and Intellectual Property (GUGC)</a:t>
                      </a:r>
                      <a:endParaRPr lang="en-US" sz="2400" i="0" dirty="0">
                        <a:latin typeface="+mj-lt"/>
                      </a:endParaRPr>
                    </a:p>
                  </a:txBody>
                  <a:tcPr/>
                </a:tc>
                <a:tc>
                  <a:txBody>
                    <a:bodyPr/>
                    <a:lstStyle/>
                    <a:p>
                      <a:pPr marL="0" marR="0" lvl="0" indent="0" algn="l" defTabSz="1300368" rtl="0" eaLnBrk="1" fontAlgn="auto" latinLnBrk="0" hangingPunct="1">
                        <a:lnSpc>
                          <a:spcPct val="100000"/>
                        </a:lnSpc>
                        <a:spcBef>
                          <a:spcPts val="0"/>
                        </a:spcBef>
                        <a:spcAft>
                          <a:spcPts val="0"/>
                        </a:spcAft>
                        <a:buClrTx/>
                        <a:buSzTx/>
                        <a:buFontTx/>
                        <a:buNone/>
                        <a:tabLst/>
                        <a:defRPr/>
                      </a:pPr>
                      <a:endParaRPr lang="en-US" altLang="nl-BE" sz="1800" b="0" i="0" kern="1200" noProof="0">
                        <a:solidFill>
                          <a:schemeClr val="dk1"/>
                        </a:solidFill>
                        <a:latin typeface="+mj-lt"/>
                        <a:ea typeface="+mn-ea"/>
                        <a:cs typeface="+mn-cs"/>
                      </a:endParaRPr>
                    </a:p>
                  </a:txBody>
                  <a:tcPr/>
                </a:tc>
                <a:extLst>
                  <a:ext uri="{0D108BD9-81ED-4DB2-BD59-A6C34878D82A}">
                    <a16:rowId xmlns:a16="http://schemas.microsoft.com/office/drawing/2014/main" val="2546526753"/>
                  </a:ext>
                </a:extLst>
              </a:tr>
              <a:tr h="686345">
                <a:tc>
                  <a:txBody>
                    <a:bodyPr/>
                    <a:lstStyle/>
                    <a:p>
                      <a:pPr marL="0" marR="0" lvl="0" indent="0" algn="l" defTabSz="1300368" rtl="0" eaLnBrk="1" fontAlgn="auto" latinLnBrk="0" hangingPunct="1">
                        <a:lnSpc>
                          <a:spcPct val="100000"/>
                        </a:lnSpc>
                        <a:spcBef>
                          <a:spcPts val="0"/>
                        </a:spcBef>
                        <a:spcAft>
                          <a:spcPts val="0"/>
                        </a:spcAft>
                        <a:buClrTx/>
                        <a:buSzTx/>
                        <a:buFontTx/>
                        <a:buNone/>
                        <a:tabLst/>
                        <a:defRPr/>
                      </a:pPr>
                      <a:endParaRPr lang="en-US" altLang="nl-BE" sz="1800" i="0" kern="1200" noProof="0">
                        <a:solidFill>
                          <a:schemeClr val="dk1"/>
                        </a:solidFill>
                        <a:latin typeface="+mj-lt"/>
                        <a:ea typeface="+mn-ea"/>
                        <a:cs typeface="+mn-cs"/>
                      </a:endParaRPr>
                    </a:p>
                  </a:txBody>
                  <a:tcPr/>
                </a:tc>
                <a:tc>
                  <a:txBody>
                    <a:bodyPr/>
                    <a:lstStyle/>
                    <a:p>
                      <a:pPr marL="0" marR="0" lvl="0" indent="0" algn="l" defTabSz="1300368" rtl="0" eaLnBrk="1" fontAlgn="auto" latinLnBrk="0" hangingPunct="1">
                        <a:lnSpc>
                          <a:spcPct val="100000"/>
                        </a:lnSpc>
                        <a:spcBef>
                          <a:spcPts val="0"/>
                        </a:spcBef>
                        <a:spcAft>
                          <a:spcPts val="0"/>
                        </a:spcAft>
                        <a:buClrTx/>
                        <a:buSzTx/>
                        <a:buFontTx/>
                        <a:buNone/>
                        <a:tabLst/>
                        <a:defRPr/>
                      </a:pPr>
                      <a:r>
                        <a:rPr lang="en-US" altLang="nl-BE" sz="1800" b="0" i="0" kern="1200" dirty="0">
                          <a:solidFill>
                            <a:schemeClr val="dk1"/>
                          </a:solidFill>
                          <a:latin typeface="+mj-lt"/>
                          <a:ea typeface="+mn-ea"/>
                          <a:cs typeface="+mn-cs"/>
                        </a:rPr>
                        <a:t>Sustainable and Corporate Social Responsibility in the Agri-food Chain</a:t>
                      </a:r>
                    </a:p>
                  </a:txBody>
                  <a:tcPr/>
                </a:tc>
                <a:tc>
                  <a:txBody>
                    <a:bodyPr/>
                    <a:lstStyle/>
                    <a:p>
                      <a:pPr marL="0" marR="0" lvl="0" indent="0" algn="l" defTabSz="1300368" rtl="0" eaLnBrk="1" fontAlgn="auto" latinLnBrk="0" hangingPunct="1">
                        <a:lnSpc>
                          <a:spcPct val="100000"/>
                        </a:lnSpc>
                        <a:spcBef>
                          <a:spcPts val="0"/>
                        </a:spcBef>
                        <a:spcAft>
                          <a:spcPts val="0"/>
                        </a:spcAft>
                        <a:buClrTx/>
                        <a:buSzTx/>
                        <a:buFontTx/>
                        <a:buNone/>
                        <a:tabLst/>
                        <a:defRPr/>
                      </a:pPr>
                      <a:endParaRPr lang="en-US" altLang="nl-BE" sz="1800" b="0" i="0" kern="1200" noProof="0">
                        <a:solidFill>
                          <a:schemeClr val="dk1"/>
                        </a:solidFill>
                        <a:latin typeface="+mj-lt"/>
                        <a:ea typeface="+mn-ea"/>
                        <a:cs typeface="+mn-cs"/>
                      </a:endParaRPr>
                    </a:p>
                  </a:txBody>
                  <a:tcPr/>
                </a:tc>
                <a:extLst>
                  <a:ext uri="{0D108BD9-81ED-4DB2-BD59-A6C34878D82A}">
                    <a16:rowId xmlns:a16="http://schemas.microsoft.com/office/drawing/2014/main" val="3148711988"/>
                  </a:ext>
                </a:extLst>
              </a:tr>
              <a:tr h="400273">
                <a:tc>
                  <a:txBody>
                    <a:bodyPr/>
                    <a:lstStyle/>
                    <a:p>
                      <a:pPr marL="0" marR="0" lvl="0" indent="0" algn="l" defTabSz="1300368" rtl="0" eaLnBrk="1" fontAlgn="auto" latinLnBrk="0" hangingPunct="1">
                        <a:lnSpc>
                          <a:spcPct val="100000"/>
                        </a:lnSpc>
                        <a:spcBef>
                          <a:spcPts val="0"/>
                        </a:spcBef>
                        <a:spcAft>
                          <a:spcPts val="0"/>
                        </a:spcAft>
                        <a:buClrTx/>
                        <a:buSzTx/>
                        <a:buFontTx/>
                        <a:buNone/>
                        <a:tabLst/>
                        <a:defRPr/>
                      </a:pPr>
                      <a:endParaRPr lang="en-US" altLang="nl-BE" sz="1800" i="0" kern="1200" noProof="0">
                        <a:solidFill>
                          <a:schemeClr val="dk1"/>
                        </a:solidFill>
                        <a:latin typeface="+mj-lt"/>
                        <a:ea typeface="+mn-ea"/>
                        <a:cs typeface="+mn-cs"/>
                      </a:endParaRPr>
                    </a:p>
                  </a:txBody>
                  <a:tcPr/>
                </a:tc>
                <a:tc>
                  <a:txBody>
                    <a:bodyPr/>
                    <a:lstStyle/>
                    <a:p>
                      <a:pPr marL="0" marR="0" lvl="0" indent="0" algn="l" defTabSz="1300368" rtl="0" eaLnBrk="1" fontAlgn="auto" latinLnBrk="0" hangingPunct="1">
                        <a:lnSpc>
                          <a:spcPct val="100000"/>
                        </a:lnSpc>
                        <a:spcBef>
                          <a:spcPts val="0"/>
                        </a:spcBef>
                        <a:spcAft>
                          <a:spcPts val="0"/>
                        </a:spcAft>
                        <a:buClrTx/>
                        <a:buSzTx/>
                        <a:buFontTx/>
                        <a:buNone/>
                        <a:tabLst/>
                        <a:defRPr/>
                      </a:pPr>
                      <a:r>
                        <a:rPr lang="en-US" altLang="nl-BE" sz="1800" b="0" i="0" kern="1200" dirty="0">
                          <a:solidFill>
                            <a:schemeClr val="dk1"/>
                          </a:solidFill>
                          <a:latin typeface="+mj-lt"/>
                          <a:ea typeface="+mn-ea"/>
                          <a:cs typeface="+mn-cs"/>
                        </a:rPr>
                        <a:t>Agribusiness management</a:t>
                      </a:r>
                    </a:p>
                  </a:txBody>
                  <a:tcPr/>
                </a:tc>
                <a:tc>
                  <a:txBody>
                    <a:bodyPr/>
                    <a:lstStyle/>
                    <a:p>
                      <a:pPr marL="0" marR="0" lvl="0" indent="0" algn="l" defTabSz="1300368" rtl="0" eaLnBrk="1" fontAlgn="auto" latinLnBrk="0" hangingPunct="1">
                        <a:lnSpc>
                          <a:spcPct val="100000"/>
                        </a:lnSpc>
                        <a:spcBef>
                          <a:spcPts val="0"/>
                        </a:spcBef>
                        <a:spcAft>
                          <a:spcPts val="0"/>
                        </a:spcAft>
                        <a:buClrTx/>
                        <a:buSzTx/>
                        <a:buFontTx/>
                        <a:buNone/>
                        <a:tabLst/>
                        <a:defRPr/>
                      </a:pPr>
                      <a:endParaRPr lang="en-US" altLang="nl-BE" sz="1800" b="0" i="0" kern="1200" noProof="0" dirty="0">
                        <a:solidFill>
                          <a:schemeClr val="dk1"/>
                        </a:solidFill>
                        <a:latin typeface="+mj-lt"/>
                        <a:ea typeface="+mn-ea"/>
                        <a:cs typeface="+mn-cs"/>
                      </a:endParaRPr>
                    </a:p>
                  </a:txBody>
                  <a:tcPr/>
                </a:tc>
                <a:extLst>
                  <a:ext uri="{0D108BD9-81ED-4DB2-BD59-A6C34878D82A}">
                    <a16:rowId xmlns:a16="http://schemas.microsoft.com/office/drawing/2014/main" val="2762826348"/>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ADFAD-1139-4041-A164-8D9563AA6F72}"/>
              </a:ext>
            </a:extLst>
          </p:cNvPr>
          <p:cNvSpPr>
            <a:spLocks noGrp="1"/>
          </p:cNvSpPr>
          <p:nvPr>
            <p:ph type="ctrTitle"/>
          </p:nvPr>
        </p:nvSpPr>
        <p:spPr/>
        <p:txBody>
          <a:bodyPr/>
          <a:lstStyle/>
          <a:p>
            <a:r>
              <a:rPr lang="en-US"/>
              <a:t>Services</a:t>
            </a:r>
            <a:endParaRPr lang="en-US">
              <a:uFill>
                <a:solidFill>
                  <a:prstClr val="white"/>
                </a:solidFill>
              </a:uFill>
              <a:cs typeface="Arial"/>
            </a:endParaRPr>
          </a:p>
        </p:txBody>
      </p:sp>
      <p:sp>
        <p:nvSpPr>
          <p:cNvPr id="3" name="Slide Number Placeholder 2">
            <a:extLst>
              <a:ext uri="{FF2B5EF4-FFF2-40B4-BE49-F238E27FC236}">
                <a16:creationId xmlns:a16="http://schemas.microsoft.com/office/drawing/2014/main" id="{703DCE73-ECA1-4ED2-BB29-AB4CCDF39615}"/>
              </a:ext>
            </a:extLst>
          </p:cNvPr>
          <p:cNvSpPr>
            <a:spLocks noGrp="1"/>
          </p:cNvSpPr>
          <p:nvPr>
            <p:ph type="sldNum" sz="quarter" idx="4"/>
          </p:nvPr>
        </p:nvSpPr>
        <p:spPr/>
        <p:txBody>
          <a:bodyPr/>
          <a:lstStyle/>
          <a:p>
            <a:fld id="{7AE184E0-0BD4-4705-A12B-9B71DDE63301}" type="slidenum">
              <a:rPr lang="en-US" noProof="0" smtClean="0"/>
              <a:pPr/>
              <a:t>15</a:t>
            </a:fld>
            <a:endParaRPr lang="en-US" noProof="0"/>
          </a:p>
        </p:txBody>
      </p:sp>
    </p:spTree>
    <p:extLst>
      <p:ext uri="{BB962C8B-B14F-4D97-AF65-F5344CB8AC3E}">
        <p14:creationId xmlns:p14="http://schemas.microsoft.com/office/powerpoint/2010/main" val="1845252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B1B7C-ECDB-49B6-96AF-9448830D8106}"/>
              </a:ext>
            </a:extLst>
          </p:cNvPr>
          <p:cNvSpPr>
            <a:spLocks noGrp="1"/>
          </p:cNvSpPr>
          <p:nvPr>
            <p:ph type="title"/>
          </p:nvPr>
        </p:nvSpPr>
        <p:spPr>
          <a:xfrm>
            <a:off x="830118" y="252000"/>
            <a:ext cx="15705282" cy="863693"/>
          </a:xfrm>
          <a:noFill/>
        </p:spPr>
        <p:txBody>
          <a:bodyPr/>
          <a:lstStyle/>
          <a:p>
            <a:r>
              <a:rPr lang="en-US"/>
              <a:t>capacity building</a:t>
            </a:r>
            <a:endParaRPr lang="en-US">
              <a:solidFill>
                <a:srgbClr val="FF0000"/>
              </a:solidFill>
            </a:endParaRPr>
          </a:p>
        </p:txBody>
      </p:sp>
      <p:sp>
        <p:nvSpPr>
          <p:cNvPr id="5" name="Slide Number Placeholder 4">
            <a:extLst>
              <a:ext uri="{FF2B5EF4-FFF2-40B4-BE49-F238E27FC236}">
                <a16:creationId xmlns:a16="http://schemas.microsoft.com/office/drawing/2014/main" id="{42DB5FB5-6E47-4888-9357-F3CC4A430673}"/>
              </a:ext>
            </a:extLst>
          </p:cNvPr>
          <p:cNvSpPr>
            <a:spLocks noGrp="1"/>
          </p:cNvSpPr>
          <p:nvPr>
            <p:ph type="sldNum" sz="quarter" idx="12"/>
          </p:nvPr>
        </p:nvSpPr>
        <p:spPr>
          <a:xfrm>
            <a:off x="15590520" y="8948703"/>
            <a:ext cx="921880" cy="519289"/>
          </a:xfrm>
        </p:spPr>
        <p:txBody>
          <a:bodyPr/>
          <a:lstStyle/>
          <a:p>
            <a:fld id="{7AE184E0-0BD4-4705-A12B-9B71DDE63301}" type="slidenum">
              <a:rPr lang="en-US" noProof="0" smtClean="0"/>
              <a:t>16</a:t>
            </a:fld>
            <a:endParaRPr lang="en-US" noProof="0"/>
          </a:p>
        </p:txBody>
      </p:sp>
      <p:sp>
        <p:nvSpPr>
          <p:cNvPr id="7" name="Rectangle 6"/>
          <p:cNvSpPr/>
          <p:nvPr/>
        </p:nvSpPr>
        <p:spPr>
          <a:xfrm>
            <a:off x="6672221" y="3471811"/>
            <a:ext cx="9285975" cy="5296135"/>
          </a:xfrm>
          <a:prstGeom prst="rect">
            <a:avLst/>
          </a:prstGeom>
          <a:noFill/>
          <a:ln w="57150">
            <a:solidFill>
              <a:srgbClr val="1E64C8"/>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r"/>
            <a:r>
              <a:rPr lang="en-US" b="1" dirty="0">
                <a:solidFill>
                  <a:schemeClr val="tx1"/>
                </a:solidFill>
              </a:rPr>
              <a:t>Education </a:t>
            </a:r>
          </a:p>
          <a:p>
            <a:pPr algn="r"/>
            <a:endParaRPr lang="en-US" b="1" dirty="0">
              <a:solidFill>
                <a:schemeClr val="tx1"/>
              </a:solidFill>
            </a:endParaRPr>
          </a:p>
          <a:p>
            <a:pPr algn="r"/>
            <a:r>
              <a:rPr lang="en-US" u="sng" dirty="0">
                <a:solidFill>
                  <a:schemeClr val="tx1"/>
                </a:solidFill>
              </a:rPr>
              <a:t>Erasmus+</a:t>
            </a:r>
          </a:p>
          <a:p>
            <a:pPr algn="r"/>
            <a:r>
              <a:rPr lang="en-US" dirty="0">
                <a:solidFill>
                  <a:schemeClr val="tx1"/>
                </a:solidFill>
              </a:rPr>
              <a:t>                              NutriSEA - Myanmar, </a:t>
            </a:r>
          </a:p>
          <a:p>
            <a:pPr algn="r"/>
            <a:r>
              <a:rPr lang="en-US" sz="2550" dirty="0">
                <a:solidFill>
                  <a:schemeClr val="tx1"/>
                </a:solidFill>
              </a:rPr>
              <a:t>Cambodia, Vietnam, EU </a:t>
            </a:r>
            <a:endParaRPr lang="en-US" sz="2550" dirty="0">
              <a:solidFill>
                <a:schemeClr val="tx1"/>
              </a:solidFill>
              <a:cs typeface="Arial"/>
            </a:endParaRPr>
          </a:p>
          <a:p>
            <a:pPr algn="r"/>
            <a:r>
              <a:rPr lang="en-US" dirty="0">
                <a:solidFill>
                  <a:schemeClr val="tx1"/>
                </a:solidFill>
              </a:rPr>
              <a:t>e-Tomato – EU</a:t>
            </a:r>
          </a:p>
          <a:p>
            <a:pPr algn="r"/>
            <a:r>
              <a:rPr lang="en-US" dirty="0" err="1">
                <a:solidFill>
                  <a:schemeClr val="tx1"/>
                </a:solidFill>
              </a:rPr>
              <a:t>Edusaf</a:t>
            </a:r>
            <a:r>
              <a:rPr lang="en-US" dirty="0">
                <a:solidFill>
                  <a:schemeClr val="tx1"/>
                </a:solidFill>
              </a:rPr>
              <a:t> – Lat America</a:t>
            </a:r>
          </a:p>
          <a:p>
            <a:pPr algn="r"/>
            <a:endParaRPr lang="en-US" b="1" dirty="0">
              <a:solidFill>
                <a:schemeClr val="tx1"/>
              </a:solidFill>
            </a:endParaRPr>
          </a:p>
          <a:p>
            <a:pPr algn="r"/>
            <a:endParaRPr lang="en-US" b="1" dirty="0">
              <a:solidFill>
                <a:schemeClr val="tx1"/>
              </a:solidFill>
            </a:endParaRPr>
          </a:p>
          <a:p>
            <a:pPr algn="r"/>
            <a:endParaRPr lang="en-US" sz="2550" b="1" dirty="0">
              <a:solidFill>
                <a:schemeClr val="tx1"/>
              </a:solidFill>
            </a:endParaRPr>
          </a:p>
          <a:p>
            <a:pPr algn="r"/>
            <a:r>
              <a:rPr lang="en-US" sz="2550" b="1" dirty="0">
                <a:solidFill>
                  <a:schemeClr val="tx1"/>
                </a:solidFill>
              </a:rPr>
              <a:t>Community knowledge &amp; </a:t>
            </a:r>
          </a:p>
          <a:p>
            <a:pPr algn="r"/>
            <a:r>
              <a:rPr lang="en-US" sz="2550" b="1" dirty="0">
                <a:solidFill>
                  <a:schemeClr val="tx1"/>
                </a:solidFill>
              </a:rPr>
              <a:t>skills development</a:t>
            </a:r>
            <a:endParaRPr lang="en-US" dirty="0">
              <a:solidFill>
                <a:schemeClr val="tx1"/>
              </a:solidFill>
            </a:endParaRPr>
          </a:p>
          <a:p>
            <a:pPr algn="r"/>
            <a:r>
              <a:rPr lang="en-US" dirty="0">
                <a:solidFill>
                  <a:schemeClr val="tx1"/>
                </a:solidFill>
              </a:rPr>
              <a:t>Developing &amp; developed countries </a:t>
            </a:r>
            <a:endParaRPr lang="en-GB" dirty="0">
              <a:solidFill>
                <a:schemeClr val="tx1"/>
              </a:solidFill>
            </a:endParaRPr>
          </a:p>
        </p:txBody>
      </p:sp>
      <p:sp>
        <p:nvSpPr>
          <p:cNvPr id="8" name="TextBox 7"/>
          <p:cNvSpPr txBox="1"/>
          <p:nvPr/>
        </p:nvSpPr>
        <p:spPr>
          <a:xfrm>
            <a:off x="7011142" y="3998577"/>
            <a:ext cx="2620370" cy="937949"/>
          </a:xfrm>
          <a:prstGeom prst="rect">
            <a:avLst/>
          </a:prstGeom>
          <a:noFill/>
        </p:spPr>
        <p:txBody>
          <a:bodyPr wrap="square" rtlCol="0">
            <a:spAutoFit/>
          </a:bodyPr>
          <a:lstStyle/>
          <a:p>
            <a:pPr algn="l">
              <a:lnSpc>
                <a:spcPct val="120000"/>
              </a:lnSpc>
            </a:pPr>
            <a:r>
              <a:rPr lang="en-US" sz="2400" b="1">
                <a:solidFill>
                  <a:srgbClr val="0070C0"/>
                </a:solidFill>
              </a:rPr>
              <a:t>RESEARCH &amp; DEVELOPMENT</a:t>
            </a:r>
            <a:endParaRPr lang="en-GB" sz="2400" b="1">
              <a:solidFill>
                <a:srgbClr val="0070C0"/>
              </a:solidFill>
            </a:endParaRPr>
          </a:p>
        </p:txBody>
      </p:sp>
      <p:pic>
        <p:nvPicPr>
          <p:cNvPr id="9" name="Picture 8"/>
          <p:cNvPicPr>
            <a:picLocks noChangeAspect="1"/>
          </p:cNvPicPr>
          <p:nvPr/>
        </p:nvPicPr>
        <p:blipFill>
          <a:blip r:embed="rId3"/>
          <a:stretch>
            <a:fillRect/>
          </a:stretch>
        </p:blipFill>
        <p:spPr>
          <a:xfrm>
            <a:off x="7065732" y="5126031"/>
            <a:ext cx="2124075" cy="2152650"/>
          </a:xfrm>
          <a:prstGeom prst="rect">
            <a:avLst/>
          </a:prstGeom>
        </p:spPr>
      </p:pic>
      <p:sp>
        <p:nvSpPr>
          <p:cNvPr id="3" name="Rectangle 2">
            <a:extLst>
              <a:ext uri="{FF2B5EF4-FFF2-40B4-BE49-F238E27FC236}">
                <a16:creationId xmlns:a16="http://schemas.microsoft.com/office/drawing/2014/main" id="{D6303E2E-4FE2-4BA8-9F37-368FB80B05C5}"/>
              </a:ext>
            </a:extLst>
          </p:cNvPr>
          <p:cNvSpPr/>
          <p:nvPr/>
        </p:nvSpPr>
        <p:spPr>
          <a:xfrm>
            <a:off x="18546763" y="1477287"/>
            <a:ext cx="8667750" cy="7577459"/>
          </a:xfrm>
          <a:prstGeom prst="rect">
            <a:avLst/>
          </a:prstGeom>
        </p:spPr>
        <p:txBody>
          <a:bodyPr>
            <a:spAutoFit/>
          </a:bodyPr>
          <a:lstStyle/>
          <a:p>
            <a:r>
              <a:rPr lang="en-US"/>
              <a:t>Research &amp; Development projects, </a:t>
            </a:r>
          </a:p>
          <a:p>
            <a:r>
              <a:rPr lang="en-US"/>
              <a:t>PhD fellowships for candidates of developing regions, …</a:t>
            </a:r>
          </a:p>
          <a:p>
            <a:endParaRPr lang="en-US"/>
          </a:p>
          <a:p>
            <a:r>
              <a:rPr lang="en-US"/>
              <a:t>Examples: </a:t>
            </a:r>
          </a:p>
          <a:p>
            <a:pPr lvl="1"/>
            <a:r>
              <a:rPr lang="en-US"/>
              <a:t>East-Africa (Uganda, Tanzania, Kenia)</a:t>
            </a:r>
          </a:p>
          <a:p>
            <a:pPr lvl="2"/>
            <a:r>
              <a:rPr lang="en-US"/>
              <a:t>VLIR-UOS: Mountains of the Moon University (12 years)</a:t>
            </a:r>
          </a:p>
          <a:p>
            <a:pPr lvl="2"/>
            <a:r>
              <a:rPr lang="en-US"/>
              <a:t>4-5 year projects on biofortification, insect-based foods, entrepreneurship,…</a:t>
            </a:r>
          </a:p>
          <a:p>
            <a:pPr lvl="1"/>
            <a:r>
              <a:rPr lang="en-US"/>
              <a:t>Morocco: agri-food clusters</a:t>
            </a:r>
          </a:p>
          <a:p>
            <a:pPr lvl="1"/>
            <a:r>
              <a:rPr lang="en-US"/>
              <a:t>South-East Asia </a:t>
            </a:r>
          </a:p>
          <a:p>
            <a:pPr lvl="2"/>
            <a:r>
              <a:rPr lang="en-US"/>
              <a:t>Projects on cocoa farming, processing &amp; marketing (the Philippines) </a:t>
            </a:r>
          </a:p>
          <a:p>
            <a:pPr lvl="2"/>
            <a:r>
              <a:rPr lang="en-US"/>
              <a:t>NutriSEA: Education oriented EU project (Cambodia, …)</a:t>
            </a:r>
          </a:p>
          <a:p>
            <a:pPr lvl="1"/>
            <a:endParaRPr lang="en-US"/>
          </a:p>
          <a:p>
            <a:r>
              <a:rPr lang="en-US"/>
              <a:t>Erasmus+ (EU)</a:t>
            </a:r>
          </a:p>
          <a:p>
            <a:pPr lvl="1"/>
            <a:r>
              <a:rPr lang="en-US"/>
              <a:t>e-TOMATO (within EU)</a:t>
            </a:r>
          </a:p>
          <a:p>
            <a:pPr lvl="1"/>
            <a:r>
              <a:rPr lang="en-US"/>
              <a:t>NutriSEA (EU and South-East Asia)</a:t>
            </a:r>
          </a:p>
        </p:txBody>
      </p:sp>
      <p:sp>
        <p:nvSpPr>
          <p:cNvPr id="4" name="Rechthoek: afgeronde hoeken 3">
            <a:extLst>
              <a:ext uri="{FF2B5EF4-FFF2-40B4-BE49-F238E27FC236}">
                <a16:creationId xmlns:a16="http://schemas.microsoft.com/office/drawing/2014/main" id="{56D21F00-292B-452E-8C8B-5F0E1DCFF20B}"/>
              </a:ext>
            </a:extLst>
          </p:cNvPr>
          <p:cNvSpPr/>
          <p:nvPr/>
        </p:nvSpPr>
        <p:spPr>
          <a:xfrm rot="18800570">
            <a:off x="5460696" y="2292794"/>
            <a:ext cx="8298477" cy="3333206"/>
          </a:xfrm>
          <a:prstGeom prst="round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6">
            <a:extLst>
              <a:ext uri="{FF2B5EF4-FFF2-40B4-BE49-F238E27FC236}">
                <a16:creationId xmlns:a16="http://schemas.microsoft.com/office/drawing/2014/main" id="{687E4434-0538-4503-A693-7EA714AEAE51}"/>
              </a:ext>
            </a:extLst>
          </p:cNvPr>
          <p:cNvSpPr/>
          <p:nvPr/>
        </p:nvSpPr>
        <p:spPr>
          <a:xfrm>
            <a:off x="3668806" y="448068"/>
            <a:ext cx="8407022" cy="5296135"/>
          </a:xfrm>
          <a:prstGeom prst="rect">
            <a:avLst/>
          </a:prstGeom>
          <a:noFill/>
          <a:ln w="571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b="1">
                <a:solidFill>
                  <a:schemeClr val="tx1"/>
                </a:solidFill>
              </a:rPr>
              <a:t>Mobility</a:t>
            </a:r>
          </a:p>
          <a:p>
            <a:pPr algn="r"/>
            <a:endParaRPr lang="en-US" b="1">
              <a:solidFill>
                <a:schemeClr val="tx1"/>
              </a:solidFill>
            </a:endParaRPr>
          </a:p>
          <a:p>
            <a:pPr algn="r"/>
            <a:r>
              <a:rPr lang="en-US" u="sng">
                <a:solidFill>
                  <a:schemeClr val="tx1"/>
                </a:solidFill>
              </a:rPr>
              <a:t>H2020</a:t>
            </a:r>
            <a:endParaRPr lang="en-US">
              <a:solidFill>
                <a:schemeClr val="tx1"/>
              </a:solidFill>
            </a:endParaRPr>
          </a:p>
          <a:p>
            <a:pPr algn="r"/>
            <a:r>
              <a:rPr lang="en-US" err="1">
                <a:solidFill>
                  <a:schemeClr val="tx1"/>
                </a:solidFill>
              </a:rPr>
              <a:t>FoodMAPP</a:t>
            </a:r>
            <a:endParaRPr lang="en-US">
              <a:solidFill>
                <a:schemeClr val="tx1"/>
              </a:solidFill>
            </a:endParaRPr>
          </a:p>
        </p:txBody>
      </p:sp>
      <p:sp>
        <p:nvSpPr>
          <p:cNvPr id="6" name="Rectangle 5"/>
          <p:cNvSpPr/>
          <p:nvPr/>
        </p:nvSpPr>
        <p:spPr>
          <a:xfrm>
            <a:off x="784566" y="1102166"/>
            <a:ext cx="8867787" cy="743903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US" sz="2550" b="1" dirty="0">
                <a:solidFill>
                  <a:schemeClr val="tx1"/>
                </a:solidFill>
              </a:rPr>
              <a:t>PHD researchers </a:t>
            </a:r>
            <a:r>
              <a:rPr lang="en-US" sz="2550" dirty="0">
                <a:solidFill>
                  <a:schemeClr val="tx1"/>
                </a:solidFill>
              </a:rPr>
              <a:t>– candidates from developing countries</a:t>
            </a:r>
          </a:p>
          <a:p>
            <a:endParaRPr lang="en-US" dirty="0">
              <a:solidFill>
                <a:schemeClr val="tx1"/>
              </a:solidFill>
            </a:endParaRPr>
          </a:p>
          <a:p>
            <a:r>
              <a:rPr lang="en-US" u="sng" dirty="0">
                <a:solidFill>
                  <a:schemeClr val="tx1"/>
                </a:solidFill>
              </a:rPr>
              <a:t>Flemish gov (UGent BOF)</a:t>
            </a:r>
          </a:p>
          <a:p>
            <a:r>
              <a:rPr lang="en-US" dirty="0">
                <a:solidFill>
                  <a:schemeClr val="tx1"/>
                </a:solidFill>
              </a:rPr>
              <a:t>Sandwich PhD students</a:t>
            </a:r>
          </a:p>
          <a:p>
            <a:endParaRPr lang="en-US" dirty="0">
              <a:solidFill>
                <a:schemeClr val="tx1"/>
              </a:solidFill>
            </a:endParaRPr>
          </a:p>
          <a:p>
            <a:r>
              <a:rPr lang="en-US" u="sng" dirty="0">
                <a:solidFill>
                  <a:schemeClr val="tx1"/>
                </a:solidFill>
              </a:rPr>
              <a:t>VLIR UOS</a:t>
            </a:r>
            <a:r>
              <a:rPr lang="en-US" dirty="0">
                <a:solidFill>
                  <a:schemeClr val="tx1"/>
                </a:solidFill>
              </a:rPr>
              <a:t> </a:t>
            </a:r>
          </a:p>
          <a:p>
            <a:r>
              <a:rPr lang="en-US" dirty="0">
                <a:solidFill>
                  <a:schemeClr val="tx1"/>
                </a:solidFill>
              </a:rPr>
              <a:t>IUC – Uganda</a:t>
            </a:r>
          </a:p>
          <a:p>
            <a:r>
              <a:rPr lang="en-US" sz="2550" dirty="0">
                <a:solidFill>
                  <a:schemeClr val="tx1"/>
                </a:solidFill>
              </a:rPr>
              <a:t>Team – Uganda, Kenya, Morocco, </a:t>
            </a:r>
            <a:br>
              <a:rPr lang="en-US" sz="2550" dirty="0">
                <a:solidFill>
                  <a:schemeClr val="tx1"/>
                </a:solidFill>
                <a:cs typeface="Arial"/>
              </a:rPr>
            </a:br>
            <a:r>
              <a:rPr lang="en-US" sz="2550" dirty="0">
                <a:solidFill>
                  <a:schemeClr val="tx1"/>
                </a:solidFill>
                <a:cs typeface="Arial"/>
              </a:rPr>
              <a:t>     Indonesia, Bolivia</a:t>
            </a:r>
          </a:p>
          <a:p>
            <a:r>
              <a:rPr lang="en-US" sz="2550" dirty="0">
                <a:solidFill>
                  <a:schemeClr val="tx1"/>
                </a:solidFill>
              </a:rPr>
              <a:t>SI – Ecuador, Uganda, Philippines </a:t>
            </a:r>
            <a:endParaRPr lang="en-US" sz="2550" dirty="0">
              <a:solidFill>
                <a:schemeClr val="tx1"/>
              </a:solidFill>
              <a:cs typeface="Arial"/>
            </a:endParaRPr>
          </a:p>
          <a:p>
            <a:endParaRPr lang="en-US" dirty="0">
              <a:solidFill>
                <a:schemeClr val="tx1"/>
              </a:solidFill>
            </a:endParaRPr>
          </a:p>
          <a:p>
            <a:r>
              <a:rPr lang="en-US" u="sng" dirty="0">
                <a:solidFill>
                  <a:schemeClr val="tx1"/>
                </a:solidFill>
              </a:rPr>
              <a:t>H2020</a:t>
            </a:r>
            <a:r>
              <a:rPr lang="en-US" dirty="0">
                <a:solidFill>
                  <a:schemeClr val="tx1"/>
                </a:solidFill>
              </a:rPr>
              <a:t>  </a:t>
            </a:r>
          </a:p>
          <a:p>
            <a:r>
              <a:rPr lang="en-US" dirty="0">
                <a:solidFill>
                  <a:schemeClr val="tx1"/>
                </a:solidFill>
              </a:rPr>
              <a:t>Smart Protein – EU </a:t>
            </a:r>
          </a:p>
          <a:p>
            <a:r>
              <a:rPr lang="en-US" sz="2550" dirty="0" err="1">
                <a:solidFill>
                  <a:schemeClr val="tx1"/>
                </a:solidFill>
              </a:rPr>
              <a:t>Cropdiva</a:t>
            </a:r>
            <a:r>
              <a:rPr lang="en-US" sz="2550" dirty="0">
                <a:solidFill>
                  <a:schemeClr val="tx1"/>
                </a:solidFill>
              </a:rPr>
              <a:t> – EU</a:t>
            </a:r>
            <a:endParaRPr lang="en-US" sz="2550" dirty="0">
              <a:solidFill>
                <a:schemeClr val="tx1"/>
              </a:solidFill>
              <a:cs typeface="Arial"/>
            </a:endParaRPr>
          </a:p>
          <a:p>
            <a:r>
              <a:rPr lang="en-US" sz="2550" dirty="0" err="1">
                <a:solidFill>
                  <a:schemeClr val="tx1"/>
                </a:solidFill>
                <a:cs typeface="Arial"/>
              </a:rPr>
              <a:t>WeLASER</a:t>
            </a:r>
            <a:r>
              <a:rPr lang="en-US" sz="2550" dirty="0">
                <a:solidFill>
                  <a:schemeClr val="tx1"/>
                </a:solidFill>
                <a:cs typeface="Arial"/>
              </a:rPr>
              <a:t> – EU</a:t>
            </a:r>
            <a:endParaRPr lang="en-US" dirty="0">
              <a:solidFill>
                <a:schemeClr val="tx1"/>
              </a:solidFill>
              <a:cs typeface="Arial"/>
            </a:endParaRPr>
          </a:p>
          <a:p>
            <a:r>
              <a:rPr lang="en-US" sz="2550" dirty="0">
                <a:solidFill>
                  <a:schemeClr val="tx1"/>
                </a:solidFill>
                <a:cs typeface="Arial"/>
              </a:rPr>
              <a:t>FAIRCHAIN – EU</a:t>
            </a:r>
          </a:p>
          <a:p>
            <a:endParaRPr lang="en-US" sz="2550" dirty="0">
              <a:solidFill>
                <a:schemeClr val="tx1"/>
              </a:solidFill>
              <a:cs typeface="Arial"/>
            </a:endParaRPr>
          </a:p>
          <a:p>
            <a:r>
              <a:rPr lang="en-US" sz="2550" u="sng" dirty="0">
                <a:solidFill>
                  <a:schemeClr val="tx1"/>
                </a:solidFill>
                <a:cs typeface="Arial"/>
              </a:rPr>
              <a:t>Other</a:t>
            </a:r>
          </a:p>
          <a:p>
            <a:r>
              <a:rPr lang="en-US" dirty="0">
                <a:solidFill>
                  <a:schemeClr val="tx1"/>
                </a:solidFill>
              </a:rPr>
              <a:t>IITA, IRRI, CSC, LPDP</a:t>
            </a:r>
          </a:p>
          <a:p>
            <a:endParaRPr lang="en-US" dirty="0">
              <a:solidFill>
                <a:schemeClr val="tx1"/>
              </a:solidFill>
            </a:endParaRPr>
          </a:p>
          <a:p>
            <a:r>
              <a:rPr lang="en-US" dirty="0">
                <a:solidFill>
                  <a:schemeClr val="tx1"/>
                </a:solidFill>
              </a:rPr>
              <a:t>  </a:t>
            </a:r>
            <a:endParaRPr lang="en-GB" dirty="0">
              <a:solidFill>
                <a:schemeClr val="tx1"/>
              </a:solidFill>
            </a:endParaRPr>
          </a:p>
        </p:txBody>
      </p:sp>
    </p:spTree>
    <p:extLst>
      <p:ext uri="{BB962C8B-B14F-4D97-AF65-F5344CB8AC3E}">
        <p14:creationId xmlns:p14="http://schemas.microsoft.com/office/powerpoint/2010/main" val="3486795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0F039D1-33C1-447E-B856-D2108CDA1DCC}"/>
              </a:ext>
            </a:extLst>
          </p:cNvPr>
          <p:cNvSpPr/>
          <p:nvPr/>
        </p:nvSpPr>
        <p:spPr>
          <a:xfrm>
            <a:off x="2360842" y="8731293"/>
            <a:ext cx="2811026" cy="954107"/>
          </a:xfrm>
          <a:prstGeom prst="rect">
            <a:avLst/>
          </a:prstGeom>
          <a:solidFill>
            <a:schemeClr val="bg1"/>
          </a:solidFill>
        </p:spPr>
        <p:txBody>
          <a:bodyPr wrap="none">
            <a:spAutoFit/>
          </a:bodyPr>
          <a:lstStyle/>
          <a:p>
            <a:endParaRPr lang="en-US" altLang="nl-BE" sz="2800"/>
          </a:p>
          <a:p>
            <a:r>
              <a:rPr lang="en-US" sz="2800"/>
              <a:t>		</a:t>
            </a:r>
            <a:endParaRPr lang="en-US"/>
          </a:p>
        </p:txBody>
      </p:sp>
      <p:sp>
        <p:nvSpPr>
          <p:cNvPr id="3" name="Content Placeholder 2">
            <a:extLst>
              <a:ext uri="{FF2B5EF4-FFF2-40B4-BE49-F238E27FC236}">
                <a16:creationId xmlns:a16="http://schemas.microsoft.com/office/drawing/2014/main" id="{4C192038-2FA5-4A7F-B73F-DC6A6D7AB31E}"/>
              </a:ext>
            </a:extLst>
          </p:cNvPr>
          <p:cNvSpPr>
            <a:spLocks noGrp="1"/>
          </p:cNvSpPr>
          <p:nvPr>
            <p:ph idx="1"/>
          </p:nvPr>
        </p:nvSpPr>
        <p:spPr/>
        <p:txBody>
          <a:bodyPr vert="horz" lIns="91440" tIns="45720" rIns="91440" bIns="45720" rtlCol="0" anchor="t">
            <a:normAutofit/>
          </a:bodyPr>
          <a:lstStyle/>
          <a:p>
            <a:pPr marL="535940" indent="-449580"/>
            <a:r>
              <a:rPr lang="en-US" altLang="nl-BE" sz="3200" b="1" dirty="0">
                <a:latin typeface="+mj-lt"/>
              </a:rPr>
              <a:t>The dissemination activities are directed to: </a:t>
            </a:r>
            <a:r>
              <a:rPr lang="en-US" altLang="nl-BE" sz="3200" dirty="0">
                <a:latin typeface="+mj-lt"/>
              </a:rPr>
              <a:t> </a:t>
            </a:r>
            <a:endParaRPr lang="nl-NL" dirty="0"/>
          </a:p>
          <a:p>
            <a:pPr marL="1169670" lvl="1" indent="-449580"/>
            <a:r>
              <a:rPr lang="en-US" altLang="nl-BE" sz="3200" dirty="0">
                <a:latin typeface="+mj-lt"/>
              </a:rPr>
              <a:t> The </a:t>
            </a:r>
            <a:r>
              <a:rPr lang="en-US" altLang="nl-BE" sz="3200" u="sng" dirty="0">
                <a:solidFill>
                  <a:srgbClr val="1E64C8"/>
                </a:solidFill>
                <a:latin typeface="+mj-lt"/>
              </a:rPr>
              <a:t>business community</a:t>
            </a:r>
            <a:r>
              <a:rPr lang="en-US" altLang="nl-BE" sz="3200" dirty="0">
                <a:solidFill>
                  <a:srgbClr val="1E64C8"/>
                </a:solidFill>
                <a:latin typeface="+mj-lt"/>
              </a:rPr>
              <a:t> </a:t>
            </a:r>
            <a:r>
              <a:rPr lang="en-US" altLang="nl-BE" sz="3200" dirty="0">
                <a:latin typeface="+mj-lt"/>
              </a:rPr>
              <a:t>through the collection of market information and consultancy</a:t>
            </a:r>
            <a:endParaRPr lang="en-US" altLang="nl-BE" sz="3200" dirty="0">
              <a:latin typeface="+mj-lt"/>
              <a:cs typeface="Arial"/>
            </a:endParaRPr>
          </a:p>
          <a:p>
            <a:pPr marL="1169670" lvl="1" indent="-449580"/>
            <a:r>
              <a:rPr lang="en-US" altLang="nl-BE" sz="3200" dirty="0">
                <a:latin typeface="+mj-lt"/>
              </a:rPr>
              <a:t> </a:t>
            </a:r>
            <a:r>
              <a:rPr lang="en-US" altLang="nl-BE" sz="3200" u="sng" dirty="0">
                <a:solidFill>
                  <a:srgbClr val="1E64C8"/>
                </a:solidFill>
                <a:latin typeface="+mj-lt"/>
              </a:rPr>
              <a:t>Governmental institutions</a:t>
            </a:r>
            <a:r>
              <a:rPr lang="en-US" altLang="nl-BE" sz="3200" dirty="0">
                <a:solidFill>
                  <a:srgbClr val="1E64C8"/>
                </a:solidFill>
                <a:latin typeface="+mj-lt"/>
              </a:rPr>
              <a:t> </a:t>
            </a:r>
            <a:r>
              <a:rPr lang="en-US" altLang="nl-BE" sz="3200" dirty="0">
                <a:latin typeface="+mj-lt"/>
              </a:rPr>
              <a:t>to whom we advice about the socio-economic impact/market potential of policy related measures</a:t>
            </a:r>
            <a:endParaRPr lang="en-US" altLang="nl-BE" sz="3200" dirty="0">
              <a:latin typeface="+mj-lt"/>
              <a:cs typeface="Arial"/>
            </a:endParaRPr>
          </a:p>
          <a:p>
            <a:pPr marL="1169670" lvl="1" indent="-449580"/>
            <a:r>
              <a:rPr lang="en-US" altLang="nl-BE" sz="3200" dirty="0">
                <a:latin typeface="+mj-lt"/>
              </a:rPr>
              <a:t> The </a:t>
            </a:r>
            <a:r>
              <a:rPr lang="en-US" altLang="nl-BE" sz="3200" u="sng" dirty="0">
                <a:solidFill>
                  <a:srgbClr val="1E64C8"/>
                </a:solidFill>
                <a:latin typeface="+mj-lt"/>
              </a:rPr>
              <a:t>general public</a:t>
            </a:r>
            <a:r>
              <a:rPr lang="en-US" altLang="nl-BE" sz="3200" dirty="0">
                <a:solidFill>
                  <a:srgbClr val="1E64C8"/>
                </a:solidFill>
                <a:latin typeface="+mj-lt"/>
              </a:rPr>
              <a:t> </a:t>
            </a:r>
            <a:r>
              <a:rPr lang="en-US" altLang="nl-BE" sz="3200" dirty="0">
                <a:latin typeface="+mj-lt"/>
              </a:rPr>
              <a:t>by contributing to societal discussions</a:t>
            </a:r>
            <a:endParaRPr lang="en-US" altLang="nl-BE" sz="3200" dirty="0">
              <a:latin typeface="+mj-lt"/>
              <a:cs typeface="Arial"/>
            </a:endParaRPr>
          </a:p>
          <a:p>
            <a:pPr marL="1169670" lvl="1" indent="-449580"/>
            <a:r>
              <a:rPr lang="en-US" altLang="nl-BE" sz="3200" dirty="0">
                <a:latin typeface="+mj-lt"/>
              </a:rPr>
              <a:t> The </a:t>
            </a:r>
            <a:r>
              <a:rPr lang="en-US" altLang="nl-BE" sz="3200" u="sng" dirty="0">
                <a:solidFill>
                  <a:srgbClr val="1E64C8"/>
                </a:solidFill>
                <a:latin typeface="+mj-lt"/>
              </a:rPr>
              <a:t>students</a:t>
            </a:r>
            <a:r>
              <a:rPr lang="en-US" altLang="nl-BE" sz="3200" dirty="0">
                <a:latin typeface="+mj-lt"/>
              </a:rPr>
              <a:t> through the integration in course material</a:t>
            </a:r>
            <a:endParaRPr lang="en-US" altLang="nl-BE" sz="3200" dirty="0">
              <a:latin typeface="+mj-lt"/>
              <a:cs typeface="Arial"/>
            </a:endParaRPr>
          </a:p>
          <a:p>
            <a:pPr marL="1169670" lvl="1" indent="-449580"/>
            <a:r>
              <a:rPr lang="en-US" altLang="nl-BE" sz="3200" dirty="0">
                <a:latin typeface="+mj-lt"/>
              </a:rPr>
              <a:t> The </a:t>
            </a:r>
            <a:r>
              <a:rPr lang="en-US" altLang="nl-BE" sz="3200" u="sng" dirty="0">
                <a:solidFill>
                  <a:srgbClr val="1E64C8"/>
                </a:solidFill>
                <a:latin typeface="+mj-lt"/>
              </a:rPr>
              <a:t>scientific community</a:t>
            </a:r>
            <a:r>
              <a:rPr lang="en-US" altLang="nl-BE" sz="3200" dirty="0">
                <a:solidFill>
                  <a:srgbClr val="1E64C8"/>
                </a:solidFill>
                <a:latin typeface="+mj-lt"/>
              </a:rPr>
              <a:t> </a:t>
            </a:r>
            <a:r>
              <a:rPr lang="en-US" altLang="nl-BE" sz="3200" dirty="0">
                <a:latin typeface="+mj-lt"/>
              </a:rPr>
              <a:t>through academic outreach</a:t>
            </a:r>
            <a:endParaRPr lang="en-US" altLang="nl-BE" sz="3200" dirty="0">
              <a:latin typeface="+mj-lt"/>
              <a:cs typeface="Arial"/>
            </a:endParaRPr>
          </a:p>
          <a:p>
            <a:pPr marL="535940" indent="-449580"/>
            <a:endParaRPr lang="en-US" sz="3200">
              <a:latin typeface="+mj-lt"/>
              <a:cs typeface="Arial"/>
            </a:endParaRPr>
          </a:p>
        </p:txBody>
      </p:sp>
      <p:sp>
        <p:nvSpPr>
          <p:cNvPr id="4" name="Slide Number Placeholder 1">
            <a:extLst>
              <a:ext uri="{FF2B5EF4-FFF2-40B4-BE49-F238E27FC236}">
                <a16:creationId xmlns:a16="http://schemas.microsoft.com/office/drawing/2014/main" id="{2D83BCED-BB9E-4391-B635-152C5EBB81AE}"/>
              </a:ext>
            </a:extLst>
          </p:cNvPr>
          <p:cNvSpPr txBox="1">
            <a:spLocks noGrp="1"/>
          </p:cNvSpPr>
          <p:nvPr/>
        </p:nvSpPr>
        <p:spPr bwMode="auto">
          <a:xfrm>
            <a:off x="11487044" y="8886613"/>
            <a:ext cx="3142827" cy="650240"/>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546EC1C8-4829-488B-A2C6-D6B5E4B8298B}" type="slidenum">
              <a:rPr lang="en-US" altLang="nl-BE" sz="1707" smtClean="0"/>
              <a:pPr algn="r" eaLnBrk="1" hangingPunct="1"/>
              <a:t>17</a:t>
            </a:fld>
            <a:r>
              <a:rPr lang="en-US" altLang="nl-BE" sz="1991">
                <a:latin typeface="Times New Roman" panose="02020603050405020304" pitchFamily="18" charset="0"/>
              </a:rPr>
              <a:t> </a:t>
            </a:r>
          </a:p>
        </p:txBody>
      </p:sp>
      <p:pic>
        <p:nvPicPr>
          <p:cNvPr id="7173" name="Picture 5">
            <a:extLst>
              <a:ext uri="{FF2B5EF4-FFF2-40B4-BE49-F238E27FC236}">
                <a16:creationId xmlns:a16="http://schemas.microsoft.com/office/drawing/2014/main" id="{BB705DC3-E497-43E3-968A-B21B8121954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27004" y="6645510"/>
            <a:ext cx="4294293" cy="286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a:extLst>
              <a:ext uri="{FF2B5EF4-FFF2-40B4-BE49-F238E27FC236}">
                <a16:creationId xmlns:a16="http://schemas.microsoft.com/office/drawing/2014/main" id="{B19E80E0-9401-4A8D-99DE-5D6C14EC12B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777457" y="6636479"/>
            <a:ext cx="4310098" cy="286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a:extLst>
              <a:ext uri="{FF2B5EF4-FFF2-40B4-BE49-F238E27FC236}">
                <a16:creationId xmlns:a16="http://schemas.microsoft.com/office/drawing/2014/main" id="{EBC26132-7D11-4C47-9022-7CBBC3D49E5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2931768" y="6665831"/>
            <a:ext cx="4310098" cy="285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B37FC41-4C7F-4972-817E-461138C35292}"/>
              </a:ext>
            </a:extLst>
          </p:cNvPr>
          <p:cNvSpPr>
            <a:spLocks noGrp="1"/>
          </p:cNvSpPr>
          <p:nvPr>
            <p:ph type="title"/>
          </p:nvPr>
        </p:nvSpPr>
        <p:spPr>
          <a:xfrm>
            <a:off x="830117" y="252000"/>
            <a:ext cx="16508557" cy="863693"/>
          </a:xfrm>
        </p:spPr>
        <p:txBody>
          <a:bodyPr/>
          <a:lstStyle/>
          <a:p>
            <a:r>
              <a:rPr lang="en-US"/>
              <a:t>Outreach</a:t>
            </a:r>
          </a:p>
        </p:txBody>
      </p:sp>
      <p:pic>
        <p:nvPicPr>
          <p:cNvPr id="15362" name="Picture 2" descr="Co-shaping the Future in Quadruple Helix Innovation Systems: Uncovering  Public Preferences toward Participatory Research and Innovation -  ScienceDirect">
            <a:extLst>
              <a:ext uri="{FF2B5EF4-FFF2-40B4-BE49-F238E27FC236}">
                <a16:creationId xmlns:a16="http://schemas.microsoft.com/office/drawing/2014/main" id="{8AB38B48-5D70-4E3E-BDAE-FA2247B67BF2}"/>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12056" y="6663061"/>
            <a:ext cx="3142828" cy="305438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1C51B06E-ED6B-42FE-8380-913F39FFC179}"/>
              </a:ext>
            </a:extLst>
          </p:cNvPr>
          <p:cNvSpPr>
            <a:spLocks noGrp="1"/>
          </p:cNvSpPr>
          <p:nvPr>
            <p:ph type="sldNum" sz="quarter" idx="12"/>
          </p:nvPr>
        </p:nvSpPr>
        <p:spPr/>
        <p:txBody>
          <a:bodyPr/>
          <a:lstStyle/>
          <a:p>
            <a:fld id="{7AE184E0-0BD4-4705-A12B-9B71DDE63301}" type="slidenum">
              <a:rPr lang="en-US" noProof="0" smtClean="0"/>
              <a:t>17</a:t>
            </a:fld>
            <a:endParaRPr lang="en-US" noProof="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E9186-04AB-47F2-B1D4-B6CE5BE744F6}"/>
              </a:ext>
            </a:extLst>
          </p:cNvPr>
          <p:cNvSpPr>
            <a:spLocks noGrp="1"/>
          </p:cNvSpPr>
          <p:nvPr>
            <p:ph type="title"/>
          </p:nvPr>
        </p:nvSpPr>
        <p:spPr/>
        <p:txBody>
          <a:bodyPr/>
          <a:lstStyle/>
          <a:p>
            <a:r>
              <a:rPr lang="en-US" dirty="0"/>
              <a:t>Food market research hub</a:t>
            </a:r>
          </a:p>
        </p:txBody>
      </p:sp>
      <p:sp>
        <p:nvSpPr>
          <p:cNvPr id="3" name="Content Placeholder 2">
            <a:extLst>
              <a:ext uri="{FF2B5EF4-FFF2-40B4-BE49-F238E27FC236}">
                <a16:creationId xmlns:a16="http://schemas.microsoft.com/office/drawing/2014/main" id="{B069FCBA-D0D8-46C0-A551-4609DAB2B6C5}"/>
              </a:ext>
            </a:extLst>
          </p:cNvPr>
          <p:cNvSpPr>
            <a:spLocks noGrp="1"/>
          </p:cNvSpPr>
          <p:nvPr>
            <p:ph idx="1"/>
          </p:nvPr>
        </p:nvSpPr>
        <p:spPr>
          <a:xfrm>
            <a:off x="830118" y="1321143"/>
            <a:ext cx="16301801" cy="6211193"/>
          </a:xfrm>
          <a:noFill/>
        </p:spPr>
        <p:txBody>
          <a:bodyPr vert="horz" lIns="91440" tIns="45720" rIns="91440" bIns="45720" rtlCol="0" anchor="t">
            <a:noAutofit/>
          </a:bodyPr>
          <a:lstStyle/>
          <a:p>
            <a:pPr marL="543560" indent="-457200"/>
            <a:r>
              <a:rPr lang="en-US" sz="3200" dirty="0"/>
              <a:t>State-of-the art facilities for market research of consumer and stakeholder behavior on agri-food products </a:t>
            </a:r>
          </a:p>
          <a:p>
            <a:pPr marL="1177160" lvl="1" indent="-457200">
              <a:buFont typeface="Courier New" panose="02070309020205020404" pitchFamily="49" charset="0"/>
              <a:buChar char="o"/>
            </a:pPr>
            <a:r>
              <a:rPr lang="en-US" sz="3200" dirty="0"/>
              <a:t>Sensory facilities</a:t>
            </a:r>
            <a:endParaRPr lang="en-US" sz="3200" dirty="0">
              <a:cs typeface="Arial"/>
            </a:endParaRPr>
          </a:p>
          <a:p>
            <a:pPr marL="1756470" lvl="2" indent="-449580">
              <a:buChar char="•"/>
            </a:pPr>
            <a:r>
              <a:rPr lang="en-US" sz="3200" dirty="0"/>
              <a:t>incl. 7 booths &amp; separate preparation room</a:t>
            </a:r>
          </a:p>
          <a:p>
            <a:pPr marL="1177290" lvl="1" indent="-457200">
              <a:buFont typeface="Courier New" panose="02070309020205020404" pitchFamily="49" charset="0"/>
              <a:buChar char="o"/>
            </a:pPr>
            <a:r>
              <a:rPr lang="en-US" sz="3200" dirty="0">
                <a:cs typeface="Arial"/>
              </a:rPr>
              <a:t>Insights lab</a:t>
            </a:r>
          </a:p>
          <a:p>
            <a:pPr marL="1756470" lvl="2" indent="-449580">
              <a:buChar char="•"/>
            </a:pPr>
            <a:r>
              <a:rPr lang="en-US" sz="3200" dirty="0">
                <a:cs typeface="Arial"/>
              </a:rPr>
              <a:t>incl. eye-tracking, facial analysis, VR, focus groups,…</a:t>
            </a:r>
            <a:endParaRPr lang="en-US" sz="3200" dirty="0"/>
          </a:p>
          <a:p>
            <a:pPr marL="86360" indent="0">
              <a:buNone/>
            </a:pPr>
            <a:endParaRPr lang="en-US" sz="3200" u="sng" dirty="0"/>
          </a:p>
          <a:p>
            <a:pPr marL="535940" indent="-449580"/>
            <a:r>
              <a:rPr lang="en-US" sz="3200" u="sng" dirty="0"/>
              <a:t>Contact</a:t>
            </a:r>
            <a:r>
              <a:rPr lang="en-US" sz="3200" dirty="0"/>
              <a:t>: prof. Joachim Schouteten (</a:t>
            </a:r>
            <a:r>
              <a:rPr lang="en-US" sz="3200" dirty="0">
                <a:hlinkClick r:id="rId3"/>
              </a:rPr>
              <a:t>Joachim.Schouteten@UGent.be</a:t>
            </a:r>
            <a:r>
              <a:rPr lang="en-US" sz="3200" dirty="0"/>
              <a:t>) </a:t>
            </a:r>
          </a:p>
        </p:txBody>
      </p:sp>
      <p:sp>
        <p:nvSpPr>
          <p:cNvPr id="4" name="Slide Number Placeholder 3">
            <a:extLst>
              <a:ext uri="{FF2B5EF4-FFF2-40B4-BE49-F238E27FC236}">
                <a16:creationId xmlns:a16="http://schemas.microsoft.com/office/drawing/2014/main" id="{6CF5AAE6-C840-41A5-95B1-9AC56A56AE4D}"/>
              </a:ext>
            </a:extLst>
          </p:cNvPr>
          <p:cNvSpPr>
            <a:spLocks noGrp="1"/>
          </p:cNvSpPr>
          <p:nvPr>
            <p:ph type="sldNum" sz="quarter" idx="12"/>
          </p:nvPr>
        </p:nvSpPr>
        <p:spPr/>
        <p:txBody>
          <a:bodyPr/>
          <a:lstStyle/>
          <a:p>
            <a:fld id="{7AE184E0-0BD4-4705-A12B-9B71DDE63301}" type="slidenum">
              <a:rPr lang="en-US" noProof="0" smtClean="0"/>
              <a:t>18</a:t>
            </a:fld>
            <a:endParaRPr lang="en-US" noProof="0"/>
          </a:p>
        </p:txBody>
      </p:sp>
    </p:spTree>
    <p:extLst>
      <p:ext uri="{BB962C8B-B14F-4D97-AF65-F5344CB8AC3E}">
        <p14:creationId xmlns:p14="http://schemas.microsoft.com/office/powerpoint/2010/main" val="2704221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ADFAD-1139-4041-A164-8D9563AA6F72}"/>
              </a:ext>
            </a:extLst>
          </p:cNvPr>
          <p:cNvSpPr>
            <a:spLocks noGrp="1"/>
          </p:cNvSpPr>
          <p:nvPr>
            <p:ph type="ctrTitle"/>
          </p:nvPr>
        </p:nvSpPr>
        <p:spPr/>
        <p:txBody>
          <a:bodyPr/>
          <a:lstStyle/>
          <a:p>
            <a:r>
              <a:rPr lang="en-US"/>
              <a:t>Topics &amp; projects </a:t>
            </a:r>
          </a:p>
        </p:txBody>
      </p:sp>
      <p:sp>
        <p:nvSpPr>
          <p:cNvPr id="3" name="Slide Number Placeholder 2">
            <a:extLst>
              <a:ext uri="{FF2B5EF4-FFF2-40B4-BE49-F238E27FC236}">
                <a16:creationId xmlns:a16="http://schemas.microsoft.com/office/drawing/2014/main" id="{703DCE73-ECA1-4ED2-BB29-AB4CCDF39615}"/>
              </a:ext>
            </a:extLst>
          </p:cNvPr>
          <p:cNvSpPr>
            <a:spLocks noGrp="1"/>
          </p:cNvSpPr>
          <p:nvPr>
            <p:ph type="sldNum" sz="quarter" idx="4"/>
          </p:nvPr>
        </p:nvSpPr>
        <p:spPr/>
        <p:txBody>
          <a:bodyPr/>
          <a:lstStyle/>
          <a:p>
            <a:fld id="{7AE184E0-0BD4-4705-A12B-9B71DDE63301}" type="slidenum">
              <a:rPr lang="en-US" noProof="0" smtClean="0"/>
              <a:pPr/>
              <a:t>19</a:t>
            </a:fld>
            <a:endParaRPr lang="en-US" noProof="0"/>
          </a:p>
        </p:txBody>
      </p:sp>
    </p:spTree>
    <p:extLst>
      <p:ext uri="{BB962C8B-B14F-4D97-AF65-F5344CB8AC3E}">
        <p14:creationId xmlns:p14="http://schemas.microsoft.com/office/powerpoint/2010/main" val="2684634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FC478-4C8D-417D-B1CD-85F5AA724940}"/>
              </a:ext>
            </a:extLst>
          </p:cNvPr>
          <p:cNvSpPr>
            <a:spLocks noGrp="1"/>
          </p:cNvSpPr>
          <p:nvPr>
            <p:ph type="title"/>
          </p:nvPr>
        </p:nvSpPr>
        <p:spPr/>
        <p:txBody>
          <a:bodyPr/>
          <a:lstStyle/>
          <a:p>
            <a:r>
              <a:rPr lang="en-US"/>
              <a:t>Content</a:t>
            </a:r>
          </a:p>
        </p:txBody>
      </p:sp>
      <p:sp>
        <p:nvSpPr>
          <p:cNvPr id="3" name="Content Placeholder 2">
            <a:extLst>
              <a:ext uri="{FF2B5EF4-FFF2-40B4-BE49-F238E27FC236}">
                <a16:creationId xmlns:a16="http://schemas.microsoft.com/office/drawing/2014/main" id="{A6AADE38-2281-4EA1-BC8E-8520C3F4EDAB}"/>
              </a:ext>
            </a:extLst>
          </p:cNvPr>
          <p:cNvSpPr>
            <a:spLocks noGrp="1"/>
          </p:cNvSpPr>
          <p:nvPr>
            <p:ph idx="1"/>
          </p:nvPr>
        </p:nvSpPr>
        <p:spPr>
          <a:xfrm>
            <a:off x="812825" y="1278808"/>
            <a:ext cx="15699575" cy="6696000"/>
          </a:xfrm>
        </p:spPr>
        <p:txBody>
          <a:bodyPr vert="horz" lIns="91440" tIns="45720" rIns="91440" bIns="45720" rtlCol="0" anchor="t">
            <a:normAutofit/>
          </a:bodyPr>
          <a:lstStyle/>
          <a:p>
            <a:pPr marL="535940" indent="-449580"/>
            <a:r>
              <a:rPr lang="en-US" altLang="nl-BE" sz="3400" b="1" dirty="0">
                <a:latin typeface="+mj-lt"/>
              </a:rPr>
              <a:t>Vision, Mission &amp; Business definition</a:t>
            </a:r>
            <a:endParaRPr lang="en-US" dirty="0"/>
          </a:p>
          <a:p>
            <a:pPr marL="1169670" lvl="1" indent="-449580"/>
            <a:r>
              <a:rPr lang="en-US" altLang="nl-BE" sz="3400" dirty="0">
                <a:latin typeface="+mj-lt"/>
              </a:rPr>
              <a:t>Research </a:t>
            </a:r>
            <a:endParaRPr lang="en-US" altLang="nl-BE" sz="3400">
              <a:latin typeface="+mj-lt"/>
              <a:cs typeface="Arial"/>
            </a:endParaRPr>
          </a:p>
          <a:p>
            <a:pPr marL="1169670" lvl="1" indent="-449580"/>
            <a:r>
              <a:rPr lang="en-US" altLang="nl-BE" sz="3400" dirty="0">
                <a:latin typeface="+mj-lt"/>
              </a:rPr>
              <a:t>Education</a:t>
            </a:r>
            <a:endParaRPr lang="en-US" altLang="nl-BE" sz="3400" dirty="0">
              <a:latin typeface="+mj-lt"/>
              <a:cs typeface="Arial"/>
            </a:endParaRPr>
          </a:p>
          <a:p>
            <a:pPr marL="1169670" lvl="1" indent="-449580"/>
            <a:r>
              <a:rPr lang="en-US" altLang="nl-BE" sz="3400" dirty="0">
                <a:latin typeface="+mj-lt"/>
              </a:rPr>
              <a:t>Services</a:t>
            </a:r>
            <a:endParaRPr lang="en-US" altLang="nl-BE" sz="3400" dirty="0">
              <a:latin typeface="+mj-lt"/>
              <a:cs typeface="Arial"/>
            </a:endParaRPr>
          </a:p>
          <a:p>
            <a:pPr marL="1169670" lvl="1" indent="-449580"/>
            <a:endParaRPr lang="en-US" altLang="nl-BE" sz="3400" dirty="0">
              <a:latin typeface="+mj-lt"/>
            </a:endParaRPr>
          </a:p>
          <a:p>
            <a:pPr marL="535940" indent="-449580"/>
            <a:r>
              <a:rPr lang="en-US" altLang="nl-BE" sz="3400" b="1" dirty="0">
                <a:latin typeface="+mj-lt"/>
              </a:rPr>
              <a:t>Topics &amp; Projects</a:t>
            </a:r>
            <a:endParaRPr lang="en-US" altLang="nl-BE" sz="3400" b="1" dirty="0">
              <a:latin typeface="+mj-lt"/>
              <a:cs typeface="Arial"/>
            </a:endParaRPr>
          </a:p>
          <a:p>
            <a:pPr marL="1169670" lvl="1" indent="-449580"/>
            <a:r>
              <a:rPr lang="en-US" altLang="nl-BE" sz="3400" dirty="0">
                <a:latin typeface="+mj-lt"/>
              </a:rPr>
              <a:t>Highlighted projects</a:t>
            </a:r>
            <a:endParaRPr lang="en-US" altLang="nl-BE" sz="3400" dirty="0">
              <a:latin typeface="+mj-lt"/>
              <a:cs typeface="Arial"/>
            </a:endParaRPr>
          </a:p>
          <a:p>
            <a:pPr marL="1169670" lvl="1" indent="-449580"/>
            <a:endParaRPr lang="en-US" altLang="nl-BE" sz="3400" dirty="0">
              <a:latin typeface="+mj-lt"/>
            </a:endParaRPr>
          </a:p>
          <a:p>
            <a:pPr marL="535940" indent="-449580"/>
            <a:r>
              <a:rPr lang="en-US" altLang="nl-BE" sz="3400" b="1" dirty="0">
                <a:latin typeface="+mj-lt"/>
              </a:rPr>
              <a:t>Research team</a:t>
            </a:r>
            <a:endParaRPr lang="en-US" sz="3400" dirty="0">
              <a:latin typeface="+mj-lt"/>
              <a:cs typeface="Arial"/>
            </a:endParaRPr>
          </a:p>
        </p:txBody>
      </p:sp>
      <p:pic>
        <p:nvPicPr>
          <p:cNvPr id="5" name="Picture 5">
            <a:extLst>
              <a:ext uri="{FF2B5EF4-FFF2-40B4-BE49-F238E27FC236}">
                <a16:creationId xmlns:a16="http://schemas.microsoft.com/office/drawing/2014/main" id="{90E5E773-AAD5-4A7A-AA77-F56A4D478C7A}"/>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b="17322"/>
          <a:stretch>
            <a:fillRect/>
          </a:stretch>
        </p:blipFill>
        <p:spPr bwMode="auto">
          <a:xfrm>
            <a:off x="9918479" y="4664765"/>
            <a:ext cx="6813284" cy="358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CB78BC2F-9159-4C75-BC2E-D79611297FB8}"/>
              </a:ext>
            </a:extLst>
          </p:cNvPr>
          <p:cNvSpPr>
            <a:spLocks noGrp="1"/>
          </p:cNvSpPr>
          <p:nvPr>
            <p:ph type="sldNum" sz="quarter" idx="12"/>
          </p:nvPr>
        </p:nvSpPr>
        <p:spPr/>
        <p:txBody>
          <a:bodyPr/>
          <a:lstStyle/>
          <a:p>
            <a:fld id="{7AE184E0-0BD4-4705-A12B-9B71DDE63301}" type="slidenum">
              <a:rPr lang="en-US" noProof="0" smtClean="0"/>
              <a:t>2</a:t>
            </a:fld>
            <a:endParaRPr lang="en-US" noProof="0"/>
          </a:p>
        </p:txBody>
      </p:sp>
    </p:spTree>
    <p:extLst>
      <p:ext uri="{BB962C8B-B14F-4D97-AF65-F5344CB8AC3E}">
        <p14:creationId xmlns:p14="http://schemas.microsoft.com/office/powerpoint/2010/main" val="690804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008C84-4BC1-459F-8A65-AAF555B25DD9}"/>
              </a:ext>
            </a:extLst>
          </p:cNvPr>
          <p:cNvSpPr/>
          <p:nvPr/>
        </p:nvSpPr>
        <p:spPr>
          <a:xfrm>
            <a:off x="5830330" y="7655750"/>
            <a:ext cx="6750566" cy="2246769"/>
          </a:xfrm>
          <a:prstGeom prst="rect">
            <a:avLst/>
          </a:prstGeom>
          <a:solidFill>
            <a:schemeClr val="bg1"/>
          </a:solidFill>
        </p:spPr>
        <p:txBody>
          <a:bodyPr wrap="none">
            <a:spAutoFit/>
          </a:bodyPr>
          <a:lstStyle/>
          <a:p>
            <a:endParaRPr lang="en-US" altLang="nl-BE" sz="2800" b="1"/>
          </a:p>
          <a:p>
            <a:endParaRPr lang="en-US" altLang="nl-BE" sz="2800" b="1"/>
          </a:p>
          <a:p>
            <a:endParaRPr lang="en-US" altLang="nl-BE" sz="2800" b="1"/>
          </a:p>
          <a:p>
            <a:endParaRPr lang="en-US" altLang="nl-BE" sz="2800" b="1"/>
          </a:p>
          <a:p>
            <a:r>
              <a:rPr lang="en-US" sz="2800" b="1"/>
              <a:t>					</a:t>
            </a:r>
            <a:endParaRPr lang="en-US"/>
          </a:p>
        </p:txBody>
      </p:sp>
      <p:graphicFrame>
        <p:nvGraphicFramePr>
          <p:cNvPr id="35" name="Diagram 34">
            <a:extLst>
              <a:ext uri="{FF2B5EF4-FFF2-40B4-BE49-F238E27FC236}">
                <a16:creationId xmlns:a16="http://schemas.microsoft.com/office/drawing/2014/main" id="{2EC70D21-0B37-4392-B73C-80592C5C5297}"/>
              </a:ext>
            </a:extLst>
          </p:cNvPr>
          <p:cNvGraphicFramePr/>
          <p:nvPr>
            <p:extLst>
              <p:ext uri="{D42A27DB-BD31-4B8C-83A1-F6EECF244321}">
                <p14:modId xmlns:p14="http://schemas.microsoft.com/office/powerpoint/2010/main" val="3640317408"/>
              </p:ext>
            </p:extLst>
          </p:nvPr>
        </p:nvGraphicFramePr>
        <p:xfrm>
          <a:off x="-469470" y="124745"/>
          <a:ext cx="17510721" cy="10399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51C7346-5199-47E6-9326-45ACBB1BC910}"/>
              </a:ext>
            </a:extLst>
          </p:cNvPr>
          <p:cNvSpPr>
            <a:spLocks noGrp="1"/>
          </p:cNvSpPr>
          <p:nvPr>
            <p:ph type="title"/>
          </p:nvPr>
        </p:nvSpPr>
        <p:spPr/>
        <p:txBody>
          <a:bodyPr/>
          <a:lstStyle/>
          <a:p>
            <a:r>
              <a:rPr lang="en-US"/>
              <a:t> </a:t>
            </a:r>
          </a:p>
        </p:txBody>
      </p:sp>
      <p:sp>
        <p:nvSpPr>
          <p:cNvPr id="4" name="Slide Number Placeholder 3">
            <a:extLst>
              <a:ext uri="{FF2B5EF4-FFF2-40B4-BE49-F238E27FC236}">
                <a16:creationId xmlns:a16="http://schemas.microsoft.com/office/drawing/2014/main" id="{DBE3760F-E01F-4C3D-9A43-24ECA92DC1EA}"/>
              </a:ext>
            </a:extLst>
          </p:cNvPr>
          <p:cNvSpPr>
            <a:spLocks noGrp="1"/>
          </p:cNvSpPr>
          <p:nvPr>
            <p:ph type="sldNum" sz="quarter" idx="12"/>
          </p:nvPr>
        </p:nvSpPr>
        <p:spPr>
          <a:xfrm>
            <a:off x="15590520" y="8948703"/>
            <a:ext cx="921880" cy="519289"/>
          </a:xfrm>
        </p:spPr>
        <p:txBody>
          <a:bodyPr/>
          <a:lstStyle/>
          <a:p>
            <a:fld id="{7AE184E0-0BD4-4705-A12B-9B71DDE63301}" type="slidenum">
              <a:rPr lang="en-US" noProof="0" smtClean="0"/>
              <a:t>20</a:t>
            </a:fld>
            <a:endParaRPr lang="en-US" noProof="0"/>
          </a:p>
        </p:txBody>
      </p:sp>
      <p:graphicFrame>
        <p:nvGraphicFramePr>
          <p:cNvPr id="6" name="Table 5">
            <a:extLst>
              <a:ext uri="{FF2B5EF4-FFF2-40B4-BE49-F238E27FC236}">
                <a16:creationId xmlns:a16="http://schemas.microsoft.com/office/drawing/2014/main" id="{270F065D-358A-4B25-8A98-B0250C5C9995}"/>
              </a:ext>
            </a:extLst>
          </p:cNvPr>
          <p:cNvGraphicFramePr>
            <a:graphicFrameLocks noGrp="1"/>
          </p:cNvGraphicFramePr>
          <p:nvPr>
            <p:extLst>
              <p:ext uri="{D42A27DB-BD31-4B8C-83A1-F6EECF244321}">
                <p14:modId xmlns:p14="http://schemas.microsoft.com/office/powerpoint/2010/main" val="391365873"/>
              </p:ext>
            </p:extLst>
          </p:nvPr>
        </p:nvGraphicFramePr>
        <p:xfrm>
          <a:off x="14381900" y="5576344"/>
          <a:ext cx="2908853" cy="4068875"/>
        </p:xfrm>
        <a:graphic>
          <a:graphicData uri="http://schemas.openxmlformats.org/drawingml/2006/table">
            <a:tbl>
              <a:tblPr firstRow="1" bandRow="1">
                <a:tableStyleId>{5C22544A-7EE6-4342-B048-85BDC9FD1C3A}</a:tableStyleId>
              </a:tblPr>
              <a:tblGrid>
                <a:gridCol w="2908853">
                  <a:extLst>
                    <a:ext uri="{9D8B030D-6E8A-4147-A177-3AD203B41FA5}">
                      <a16:colId xmlns:a16="http://schemas.microsoft.com/office/drawing/2014/main" val="124228748"/>
                    </a:ext>
                  </a:extLst>
                </a:gridCol>
              </a:tblGrid>
              <a:tr h="715175">
                <a:tc>
                  <a:txBody>
                    <a:bodyPr/>
                    <a:lstStyle>
                      <a:lvl1pPr marL="0" algn="l" defTabSz="1300368" rtl="0" eaLnBrk="1" latinLnBrk="0" hangingPunct="1">
                        <a:defRPr sz="2560" b="1" kern="1200">
                          <a:solidFill>
                            <a:schemeClr val="lt1"/>
                          </a:solidFill>
                          <a:latin typeface="Calibri" panose="020F0502020204030204"/>
                        </a:defRPr>
                      </a:lvl1pPr>
                      <a:lvl2pPr marL="650184" algn="l" defTabSz="1300368" rtl="0" eaLnBrk="1" latinLnBrk="0" hangingPunct="1">
                        <a:defRPr sz="2560" b="1" kern="1200">
                          <a:solidFill>
                            <a:schemeClr val="lt1"/>
                          </a:solidFill>
                          <a:latin typeface="Calibri" panose="020F0502020204030204"/>
                        </a:defRPr>
                      </a:lvl2pPr>
                      <a:lvl3pPr marL="1300368" algn="l" defTabSz="1300368" rtl="0" eaLnBrk="1" latinLnBrk="0" hangingPunct="1">
                        <a:defRPr sz="2560" b="1" kern="1200">
                          <a:solidFill>
                            <a:schemeClr val="lt1"/>
                          </a:solidFill>
                          <a:latin typeface="Calibri" panose="020F0502020204030204"/>
                        </a:defRPr>
                      </a:lvl3pPr>
                      <a:lvl4pPr marL="1950552" algn="l" defTabSz="1300368" rtl="0" eaLnBrk="1" latinLnBrk="0" hangingPunct="1">
                        <a:defRPr sz="2560" b="1" kern="1200">
                          <a:solidFill>
                            <a:schemeClr val="lt1"/>
                          </a:solidFill>
                          <a:latin typeface="Calibri" panose="020F0502020204030204"/>
                        </a:defRPr>
                      </a:lvl4pPr>
                      <a:lvl5pPr marL="2600736" algn="l" defTabSz="1300368" rtl="0" eaLnBrk="1" latinLnBrk="0" hangingPunct="1">
                        <a:defRPr sz="2560" b="1" kern="1200">
                          <a:solidFill>
                            <a:schemeClr val="lt1"/>
                          </a:solidFill>
                          <a:latin typeface="Calibri" panose="020F0502020204030204"/>
                        </a:defRPr>
                      </a:lvl5pPr>
                      <a:lvl6pPr marL="3250921" algn="l" defTabSz="1300368" rtl="0" eaLnBrk="1" latinLnBrk="0" hangingPunct="1">
                        <a:defRPr sz="2560" b="1" kern="1200">
                          <a:solidFill>
                            <a:schemeClr val="lt1"/>
                          </a:solidFill>
                          <a:latin typeface="Calibri" panose="020F0502020204030204"/>
                        </a:defRPr>
                      </a:lvl6pPr>
                      <a:lvl7pPr marL="3901105" algn="l" defTabSz="1300368" rtl="0" eaLnBrk="1" latinLnBrk="0" hangingPunct="1">
                        <a:defRPr sz="2560" b="1" kern="1200">
                          <a:solidFill>
                            <a:schemeClr val="lt1"/>
                          </a:solidFill>
                          <a:latin typeface="Calibri" panose="020F0502020204030204"/>
                        </a:defRPr>
                      </a:lvl7pPr>
                      <a:lvl8pPr marL="4551289" algn="l" defTabSz="1300368" rtl="0" eaLnBrk="1" latinLnBrk="0" hangingPunct="1">
                        <a:defRPr sz="2560" b="1" kern="1200">
                          <a:solidFill>
                            <a:schemeClr val="lt1"/>
                          </a:solidFill>
                          <a:latin typeface="Calibri" panose="020F0502020204030204"/>
                        </a:defRPr>
                      </a:lvl8pPr>
                      <a:lvl9pPr marL="5201473" algn="l" defTabSz="1300368" rtl="0" eaLnBrk="1" latinLnBrk="0" hangingPunct="1">
                        <a:defRPr sz="2560" b="1" kern="1200">
                          <a:solidFill>
                            <a:schemeClr val="lt1"/>
                          </a:solidFill>
                          <a:latin typeface="Calibri" panose="020F0502020204030204"/>
                        </a:defRPr>
                      </a:lvl9pPr>
                    </a:lstStyle>
                    <a:p>
                      <a:pPr algn="ctr"/>
                      <a:r>
                        <a:rPr lang="en-US">
                          <a:latin typeface="+mj-lt"/>
                        </a:rPr>
                        <a:t>Erasmus</a:t>
                      </a:r>
                    </a:p>
                  </a:txBody>
                  <a:tcPr>
                    <a:solidFill>
                      <a:srgbClr val="FFC000"/>
                    </a:solidFill>
                  </a:tcPr>
                </a:tc>
                <a:extLst>
                  <a:ext uri="{0D108BD9-81ED-4DB2-BD59-A6C34878D82A}">
                    <a16:rowId xmlns:a16="http://schemas.microsoft.com/office/drawing/2014/main" val="3514554200"/>
                  </a:ext>
                </a:extLst>
              </a:tr>
              <a:tr h="3353700">
                <a:tc>
                  <a:txBody>
                    <a:bodyPr/>
                    <a:lstStyle>
                      <a:lvl1pPr marL="0" algn="l" defTabSz="1300368" rtl="0" eaLnBrk="1" latinLnBrk="0" hangingPunct="1">
                        <a:defRPr sz="2560" kern="1200">
                          <a:solidFill>
                            <a:schemeClr val="dk1"/>
                          </a:solidFill>
                          <a:latin typeface="Calibri" panose="020F0502020204030204"/>
                        </a:defRPr>
                      </a:lvl1pPr>
                      <a:lvl2pPr marL="650184" algn="l" defTabSz="1300368" rtl="0" eaLnBrk="1" latinLnBrk="0" hangingPunct="1">
                        <a:defRPr sz="2560" kern="1200">
                          <a:solidFill>
                            <a:schemeClr val="dk1"/>
                          </a:solidFill>
                          <a:latin typeface="Calibri" panose="020F0502020204030204"/>
                        </a:defRPr>
                      </a:lvl2pPr>
                      <a:lvl3pPr marL="1300368" algn="l" defTabSz="1300368" rtl="0" eaLnBrk="1" latinLnBrk="0" hangingPunct="1">
                        <a:defRPr sz="2560" kern="1200">
                          <a:solidFill>
                            <a:schemeClr val="dk1"/>
                          </a:solidFill>
                          <a:latin typeface="Calibri" panose="020F0502020204030204"/>
                        </a:defRPr>
                      </a:lvl3pPr>
                      <a:lvl4pPr marL="1950552" algn="l" defTabSz="1300368" rtl="0" eaLnBrk="1" latinLnBrk="0" hangingPunct="1">
                        <a:defRPr sz="2560" kern="1200">
                          <a:solidFill>
                            <a:schemeClr val="dk1"/>
                          </a:solidFill>
                          <a:latin typeface="Calibri" panose="020F0502020204030204"/>
                        </a:defRPr>
                      </a:lvl4pPr>
                      <a:lvl5pPr marL="2600736" algn="l" defTabSz="1300368" rtl="0" eaLnBrk="1" latinLnBrk="0" hangingPunct="1">
                        <a:defRPr sz="2560" kern="1200">
                          <a:solidFill>
                            <a:schemeClr val="dk1"/>
                          </a:solidFill>
                          <a:latin typeface="Calibri" panose="020F0502020204030204"/>
                        </a:defRPr>
                      </a:lvl5pPr>
                      <a:lvl6pPr marL="3250921" algn="l" defTabSz="1300368" rtl="0" eaLnBrk="1" latinLnBrk="0" hangingPunct="1">
                        <a:defRPr sz="2560" kern="1200">
                          <a:solidFill>
                            <a:schemeClr val="dk1"/>
                          </a:solidFill>
                          <a:latin typeface="Calibri" panose="020F0502020204030204"/>
                        </a:defRPr>
                      </a:lvl6pPr>
                      <a:lvl7pPr marL="3901105" algn="l" defTabSz="1300368" rtl="0" eaLnBrk="1" latinLnBrk="0" hangingPunct="1">
                        <a:defRPr sz="2560" kern="1200">
                          <a:solidFill>
                            <a:schemeClr val="dk1"/>
                          </a:solidFill>
                          <a:latin typeface="Calibri" panose="020F0502020204030204"/>
                        </a:defRPr>
                      </a:lvl7pPr>
                      <a:lvl8pPr marL="4551289" algn="l" defTabSz="1300368" rtl="0" eaLnBrk="1" latinLnBrk="0" hangingPunct="1">
                        <a:defRPr sz="2560" kern="1200">
                          <a:solidFill>
                            <a:schemeClr val="dk1"/>
                          </a:solidFill>
                          <a:latin typeface="Calibri" panose="020F0502020204030204"/>
                        </a:defRPr>
                      </a:lvl8pPr>
                      <a:lvl9pPr marL="5201473" algn="l" defTabSz="1300368" rtl="0" eaLnBrk="1" latinLnBrk="0" hangingPunct="1">
                        <a:defRPr sz="2560" kern="1200">
                          <a:solidFill>
                            <a:schemeClr val="dk1"/>
                          </a:solidFill>
                          <a:latin typeface="Calibri" panose="020F0502020204030204"/>
                        </a:defRPr>
                      </a:lvl9pPr>
                    </a:lstStyle>
                    <a:p>
                      <a:endParaRPr lang="en-US" b="1">
                        <a:latin typeface="+mj-lt"/>
                      </a:endParaRPr>
                    </a:p>
                    <a:p>
                      <a:endParaRPr lang="en-US" b="1">
                        <a:latin typeface="+mj-lt"/>
                      </a:endParaRPr>
                    </a:p>
                    <a:p>
                      <a:endParaRPr lang="en-US" b="1">
                        <a:latin typeface="+mj-lt"/>
                      </a:endParaRPr>
                    </a:p>
                    <a:p>
                      <a:endParaRPr lang="en-US" b="1">
                        <a:latin typeface="+mj-lt"/>
                      </a:endParaRPr>
                    </a:p>
                    <a:p>
                      <a:endParaRPr lang="en-US" b="1">
                        <a:latin typeface="+mj-lt"/>
                      </a:endParaRPr>
                    </a:p>
                    <a:p>
                      <a:endParaRPr lang="en-US" b="1">
                        <a:latin typeface="+mj-lt"/>
                      </a:endParaRPr>
                    </a:p>
                    <a:p>
                      <a:endParaRPr lang="en-US" b="1">
                        <a:latin typeface="+mj-lt"/>
                      </a:endParaRPr>
                    </a:p>
                    <a:p>
                      <a:endParaRPr lang="en-US" b="1">
                        <a:latin typeface="+mj-lt"/>
                      </a:endParaRPr>
                    </a:p>
                  </a:txBody>
                  <a:tcPr>
                    <a:solidFill>
                      <a:srgbClr val="FFF4E7"/>
                    </a:solidFill>
                  </a:tcPr>
                </a:tc>
                <a:extLst>
                  <a:ext uri="{0D108BD9-81ED-4DB2-BD59-A6C34878D82A}">
                    <a16:rowId xmlns:a16="http://schemas.microsoft.com/office/drawing/2014/main" val="3509667365"/>
                  </a:ext>
                </a:extLst>
              </a:tr>
            </a:tbl>
          </a:graphicData>
        </a:graphic>
      </p:graphicFrame>
      <p:pic>
        <p:nvPicPr>
          <p:cNvPr id="7" name="Picture 2" descr="Network of Universities &amp; Enterprises for Food Training in Southeast Asia -  WUR">
            <a:extLst>
              <a:ext uri="{FF2B5EF4-FFF2-40B4-BE49-F238E27FC236}">
                <a16:creationId xmlns:a16="http://schemas.microsoft.com/office/drawing/2014/main" id="{1356769E-A9C4-4F2A-A016-CEEF6522FF59}"/>
              </a:ext>
            </a:extLst>
          </p:cNvPr>
          <p:cNvPicPr>
            <a:picLocks noChangeAspect="1" noChangeArrowheads="1"/>
          </p:cNvPicPr>
          <p:nvPr/>
        </p:nvPicPr>
        <p:blipFill rotWithShape="1">
          <a:blip r:embed="rId8" cstate="hqprint">
            <a:extLst>
              <a:ext uri="{28A0092B-C50C-407E-A947-70E740481C1C}">
                <a14:useLocalDpi xmlns:a14="http://schemas.microsoft.com/office/drawing/2010/main"/>
              </a:ext>
            </a:extLst>
          </a:blip>
          <a:srcRect/>
          <a:stretch/>
        </p:blipFill>
        <p:spPr bwMode="auto">
          <a:xfrm>
            <a:off x="15517887" y="7602866"/>
            <a:ext cx="1595850" cy="9490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Multifunctional Agriculture: eTOMATO project and the future of farming –  Sparkle-Project">
            <a:extLst>
              <a:ext uri="{FF2B5EF4-FFF2-40B4-BE49-F238E27FC236}">
                <a16:creationId xmlns:a16="http://schemas.microsoft.com/office/drawing/2014/main" id="{2F025395-3969-4AD9-AC6B-8F80DBEA5F46}"/>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14484415" y="8430495"/>
            <a:ext cx="1311376" cy="10808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B48A0E2B-50BC-4284-A9AF-A39F11B154B8}"/>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4542770" y="6686714"/>
            <a:ext cx="2095500" cy="600075"/>
          </a:xfrm>
          <a:prstGeom prst="rect">
            <a:avLst/>
          </a:prstGeom>
        </p:spPr>
      </p:pic>
      <p:pic>
        <p:nvPicPr>
          <p:cNvPr id="10" name="Picture 2" descr="C:\Docs Hans\AFRESH\General\Logos Afresh &amp; Partners\afresh_Final_V2.bmp">
            <a:extLst>
              <a:ext uri="{FF2B5EF4-FFF2-40B4-BE49-F238E27FC236}">
                <a16:creationId xmlns:a16="http://schemas.microsoft.com/office/drawing/2014/main" id="{3B466773-BE57-47CE-8DFB-BA430D55B47E}"/>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7527273" y="1854852"/>
            <a:ext cx="1785343" cy="9600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C:\Docs Hans\FOOD CLUSTER INITIATIVE\FCI website\Logo\logo.gif">
            <a:extLst>
              <a:ext uri="{FF2B5EF4-FFF2-40B4-BE49-F238E27FC236}">
                <a16:creationId xmlns:a16="http://schemas.microsoft.com/office/drawing/2014/main" id="{F3B97C97-BDEC-49C1-8EDF-5F8AAE74D511}"/>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7124533" y="8866859"/>
            <a:ext cx="3079667" cy="634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C:\Docs Hans\FoodManuFuture\Deliverables\copypaste logo.bmp">
            <a:extLst>
              <a:ext uri="{FF2B5EF4-FFF2-40B4-BE49-F238E27FC236}">
                <a16:creationId xmlns:a16="http://schemas.microsoft.com/office/drawing/2014/main" id="{D7AB8AB5-841C-4D04-B266-E75063D10D42}"/>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11659201" y="6375794"/>
            <a:ext cx="1629191" cy="80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C:\Docs Hans\Intern\Division website\INPUT\Figures and logos\salsa_log.jpg">
            <a:extLst>
              <a:ext uri="{FF2B5EF4-FFF2-40B4-BE49-F238E27FC236}">
                <a16:creationId xmlns:a16="http://schemas.microsoft.com/office/drawing/2014/main" id="{F07D4FBB-3118-4D0D-90F8-80060AAEB356}"/>
              </a:ext>
            </a:extLst>
          </p:cNvPr>
          <p:cNvPicPr>
            <a:picLocks noChangeAspect="1" noChangeArrowheads="1"/>
          </p:cNvPicPr>
          <p:nvPr/>
        </p:nvPicPr>
        <p:blipFill rotWithShape="1">
          <a:blip r:embed="rId14" cstate="hqprint">
            <a:extLst>
              <a:ext uri="{28A0092B-C50C-407E-A947-70E740481C1C}">
                <a14:useLocalDpi xmlns:a14="http://schemas.microsoft.com/office/drawing/2010/main"/>
              </a:ext>
            </a:extLst>
          </a:blip>
          <a:srcRect/>
          <a:stretch/>
        </p:blipFill>
        <p:spPr bwMode="auto">
          <a:xfrm>
            <a:off x="9756536" y="4192606"/>
            <a:ext cx="1191895" cy="518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The Network">
            <a:extLst>
              <a:ext uri="{FF2B5EF4-FFF2-40B4-BE49-F238E27FC236}">
                <a16:creationId xmlns:a16="http://schemas.microsoft.com/office/drawing/2014/main" id="{FFB8A3EF-D1C4-45EC-88B6-5AF7F3A0D8AA}"/>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9448402" y="6669177"/>
            <a:ext cx="1808162" cy="7303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FB251867-A01C-4538-BD82-5E9D7DBDDDE4}"/>
              </a:ext>
            </a:extLst>
          </p:cNvPr>
          <p:cNvPicPr>
            <a:picLocks noChangeAspect="1"/>
          </p:cNvPicPr>
          <p:nvPr/>
        </p:nvPicPr>
        <p:blipFill rotWithShape="1">
          <a:blip r:embed="rId16" cstate="hqprint">
            <a:extLst>
              <a:ext uri="{28A0092B-C50C-407E-A947-70E740481C1C}">
                <a14:useLocalDpi xmlns:a14="http://schemas.microsoft.com/office/drawing/2010/main"/>
              </a:ext>
            </a:extLst>
          </a:blip>
          <a:srcRect/>
          <a:stretch/>
        </p:blipFill>
        <p:spPr>
          <a:xfrm>
            <a:off x="4606740" y="6082146"/>
            <a:ext cx="1236613" cy="864895"/>
          </a:xfrm>
          <a:prstGeom prst="roundRect">
            <a:avLst>
              <a:gd name="adj" fmla="val 856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Picture 6" descr="SKIN - Short supply chain Knowledge and Innovation Network | Map of  Agri-food">
            <a:extLst>
              <a:ext uri="{FF2B5EF4-FFF2-40B4-BE49-F238E27FC236}">
                <a16:creationId xmlns:a16="http://schemas.microsoft.com/office/drawing/2014/main" id="{1E21429F-F3B0-4339-B168-2160983CB55E}"/>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11241522" y="5119174"/>
            <a:ext cx="1400370" cy="1047646"/>
          </a:xfrm>
          <a:prstGeom prst="roundRect">
            <a:avLst>
              <a:gd name="adj" fmla="val 16667"/>
            </a:avLst>
          </a:prstGeom>
          <a:solidFill>
            <a:schemeClr val="bg1"/>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8" descr="AGRIFORVALOR | Biorefine">
            <a:extLst>
              <a:ext uri="{FF2B5EF4-FFF2-40B4-BE49-F238E27FC236}">
                <a16:creationId xmlns:a16="http://schemas.microsoft.com/office/drawing/2014/main" id="{B4935858-7974-4483-B6A1-76326808FE2A}"/>
              </a:ext>
            </a:extLst>
          </p:cNvPr>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11518409" y="3912447"/>
            <a:ext cx="1808162" cy="96435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Home - SEAFOODTOMORROW - SEAFOODTOMORROW">
            <a:extLst>
              <a:ext uri="{FF2B5EF4-FFF2-40B4-BE49-F238E27FC236}">
                <a16:creationId xmlns:a16="http://schemas.microsoft.com/office/drawing/2014/main" id="{EE5E8599-D2BD-4FF0-9B66-2056126F4098}"/>
              </a:ext>
            </a:extLst>
          </p:cNvPr>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5279415" y="3349450"/>
            <a:ext cx="2723188" cy="387350"/>
          </a:xfrm>
          <a:prstGeom prst="roundRect">
            <a:avLst>
              <a:gd name="adj" fmla="val 16667"/>
            </a:avLst>
          </a:prstGeom>
          <a:solidFill>
            <a:schemeClr val="bg1"/>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2" descr="Smart Protein Project">
            <a:extLst>
              <a:ext uri="{FF2B5EF4-FFF2-40B4-BE49-F238E27FC236}">
                <a16:creationId xmlns:a16="http://schemas.microsoft.com/office/drawing/2014/main" id="{32FC121A-F1D3-43EA-86E8-EA0D2CFA2364}"/>
              </a:ext>
            </a:extLst>
          </p:cNvPr>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7357535" y="5571974"/>
            <a:ext cx="2239526" cy="518291"/>
          </a:xfrm>
          <a:prstGeom prst="roundRect">
            <a:avLst>
              <a:gd name="adj" fmla="val 16667"/>
            </a:avLst>
          </a:prstGeom>
          <a:solidFill>
            <a:schemeClr val="bg1"/>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 name="Picture 4" descr="https://welaser-project.eu/wp-content/uploads/2020/12/welaser-logo.png">
            <a:extLst>
              <a:ext uri="{FF2B5EF4-FFF2-40B4-BE49-F238E27FC236}">
                <a16:creationId xmlns:a16="http://schemas.microsoft.com/office/drawing/2014/main" id="{5FCA7F85-BC81-4BDD-8ACE-18BEE4F42EE0}"/>
              </a:ext>
            </a:extLst>
          </p:cNvPr>
          <p:cNvPicPr>
            <a:picLocks noChangeAspect="1" noChangeArrowheads="1"/>
          </p:cNvPicPr>
          <p:nvPr/>
        </p:nvPicPr>
        <p:blipFill>
          <a:blip r:embed="rId21">
            <a:extLst>
              <a:ext uri="{28A0092B-C50C-407E-A947-70E740481C1C}">
                <a14:useLocalDpi xmlns:a14="http://schemas.microsoft.com/office/drawing/2010/main"/>
              </a:ext>
            </a:extLst>
          </a:blip>
          <a:srcRect/>
          <a:stretch>
            <a:fillRect/>
          </a:stretch>
        </p:blipFill>
        <p:spPr bwMode="auto">
          <a:xfrm>
            <a:off x="9179937" y="3217517"/>
            <a:ext cx="2048527" cy="792978"/>
          </a:xfrm>
          <a:prstGeom prst="roundRect">
            <a:avLst>
              <a:gd name="adj" fmla="val 16667"/>
            </a:avLst>
          </a:prstGeom>
          <a:solidFill>
            <a:schemeClr val="bg1"/>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Picture 21">
            <a:extLst>
              <a:ext uri="{FF2B5EF4-FFF2-40B4-BE49-F238E27FC236}">
                <a16:creationId xmlns:a16="http://schemas.microsoft.com/office/drawing/2014/main" id="{F673B521-7AF6-47CF-97BF-8320D4684DC2}"/>
              </a:ext>
            </a:extLst>
          </p:cNvPr>
          <p:cNvPicPr>
            <a:picLocks noChangeAspect="1"/>
          </p:cNvPicPr>
          <p:nvPr/>
        </p:nvPicPr>
        <p:blipFill>
          <a:blip r:embed="rId22">
            <a:extLst>
              <a:ext uri="{28A0092B-C50C-407E-A947-70E740481C1C}">
                <a14:useLocalDpi xmlns:a14="http://schemas.microsoft.com/office/drawing/2010/main"/>
              </a:ext>
            </a:extLst>
          </a:blip>
          <a:stretch>
            <a:fillRect/>
          </a:stretch>
        </p:blipFill>
        <p:spPr>
          <a:xfrm>
            <a:off x="7787084" y="6326424"/>
            <a:ext cx="1400370" cy="952633"/>
          </a:xfrm>
          <a:prstGeom prst="roundRect">
            <a:avLst>
              <a:gd name="adj" fmla="val 1066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a:extLst>
              <a:ext uri="{FF2B5EF4-FFF2-40B4-BE49-F238E27FC236}">
                <a16:creationId xmlns:a16="http://schemas.microsoft.com/office/drawing/2014/main" id="{8E49F2FE-5D7A-497C-9ED6-ED5AF67623F9}"/>
              </a:ext>
            </a:extLst>
          </p:cNvPr>
          <p:cNvSpPr/>
          <p:nvPr/>
        </p:nvSpPr>
        <p:spPr>
          <a:xfrm>
            <a:off x="7469204" y="683404"/>
            <a:ext cx="1901483" cy="1078950"/>
          </a:xfrm>
          <a:prstGeom prst="rect">
            <a:avLst/>
          </a:prstGeom>
        </p:spPr>
        <p:txBody>
          <a:bodyPr wrap="none">
            <a:spAutoFit/>
          </a:bodyPr>
          <a:lstStyle/>
          <a:p>
            <a:pPr lvl="0">
              <a:lnSpc>
                <a:spcPct val="120000"/>
              </a:lnSpc>
              <a:spcAft>
                <a:spcPts val="0"/>
              </a:spcAft>
              <a:buNone/>
            </a:pPr>
            <a:r>
              <a:rPr lang="en-US" sz="2800" b="1">
                <a:solidFill>
                  <a:sysClr val="windowText" lastClr="000000">
                    <a:hueOff val="0"/>
                    <a:satOff val="0"/>
                    <a:lumOff val="0"/>
                    <a:alphaOff val="0"/>
                  </a:sysClr>
                </a:solidFill>
              </a:rPr>
              <a:t>Agri-food </a:t>
            </a:r>
          </a:p>
          <a:p>
            <a:pPr lvl="0">
              <a:lnSpc>
                <a:spcPct val="120000"/>
              </a:lnSpc>
              <a:spcAft>
                <a:spcPts val="0"/>
              </a:spcAft>
              <a:buNone/>
            </a:pPr>
            <a:r>
              <a:rPr lang="en-US" sz="2800" b="1">
                <a:solidFill>
                  <a:sysClr val="windowText" lastClr="000000">
                    <a:hueOff val="0"/>
                    <a:satOff val="0"/>
                    <a:lumOff val="0"/>
                    <a:alphaOff val="0"/>
                  </a:sysClr>
                </a:solidFill>
              </a:rPr>
              <a:t>Marketing</a:t>
            </a:r>
          </a:p>
        </p:txBody>
      </p:sp>
      <p:sp>
        <p:nvSpPr>
          <p:cNvPr id="29" name="Rectangle 28">
            <a:extLst>
              <a:ext uri="{FF2B5EF4-FFF2-40B4-BE49-F238E27FC236}">
                <a16:creationId xmlns:a16="http://schemas.microsoft.com/office/drawing/2014/main" id="{A6E0D855-AF24-4D56-B512-ADC06BF0B15E}"/>
              </a:ext>
            </a:extLst>
          </p:cNvPr>
          <p:cNvSpPr/>
          <p:nvPr/>
        </p:nvSpPr>
        <p:spPr>
          <a:xfrm>
            <a:off x="4428060" y="7095654"/>
            <a:ext cx="1702710" cy="1078950"/>
          </a:xfrm>
          <a:prstGeom prst="rect">
            <a:avLst/>
          </a:prstGeom>
        </p:spPr>
        <p:txBody>
          <a:bodyPr wrap="none">
            <a:spAutoFit/>
          </a:bodyPr>
          <a:lstStyle/>
          <a:p>
            <a:pPr lvl="0">
              <a:lnSpc>
                <a:spcPct val="120000"/>
              </a:lnSpc>
              <a:spcAft>
                <a:spcPts val="0"/>
              </a:spcAft>
              <a:buNone/>
            </a:pPr>
            <a:r>
              <a:rPr lang="en-US" sz="2800" b="1">
                <a:solidFill>
                  <a:sysClr val="windowText" lastClr="000000">
                    <a:hueOff val="0"/>
                    <a:satOff val="0"/>
                    <a:lumOff val="0"/>
                    <a:alphaOff val="0"/>
                  </a:sysClr>
                </a:solidFill>
              </a:rPr>
              <a:t>Sensory </a:t>
            </a:r>
          </a:p>
          <a:p>
            <a:pPr lvl="0">
              <a:lnSpc>
                <a:spcPct val="120000"/>
              </a:lnSpc>
              <a:spcAft>
                <a:spcPts val="0"/>
              </a:spcAft>
              <a:buNone/>
            </a:pPr>
            <a:r>
              <a:rPr lang="en-US" sz="2800" b="1">
                <a:solidFill>
                  <a:sysClr val="windowText" lastClr="000000">
                    <a:hueOff val="0"/>
                    <a:satOff val="0"/>
                    <a:lumOff val="0"/>
                    <a:alphaOff val="0"/>
                  </a:sysClr>
                </a:solidFill>
              </a:rPr>
              <a:t>analysis</a:t>
            </a:r>
          </a:p>
        </p:txBody>
      </p:sp>
      <p:sp>
        <p:nvSpPr>
          <p:cNvPr id="30" name="Rectangle 29">
            <a:extLst>
              <a:ext uri="{FF2B5EF4-FFF2-40B4-BE49-F238E27FC236}">
                <a16:creationId xmlns:a16="http://schemas.microsoft.com/office/drawing/2014/main" id="{387DDE8A-5F1B-4ED2-A250-B4C1CF5B0BCA}"/>
              </a:ext>
            </a:extLst>
          </p:cNvPr>
          <p:cNvSpPr/>
          <p:nvPr/>
        </p:nvSpPr>
        <p:spPr>
          <a:xfrm>
            <a:off x="9930741" y="7425376"/>
            <a:ext cx="2383986" cy="1078950"/>
          </a:xfrm>
          <a:prstGeom prst="rect">
            <a:avLst/>
          </a:prstGeom>
        </p:spPr>
        <p:txBody>
          <a:bodyPr wrap="none">
            <a:spAutoFit/>
          </a:bodyPr>
          <a:lstStyle/>
          <a:p>
            <a:pPr lvl="0" algn="ctr">
              <a:lnSpc>
                <a:spcPct val="120000"/>
              </a:lnSpc>
              <a:spcAft>
                <a:spcPts val="0"/>
              </a:spcAft>
              <a:buNone/>
            </a:pPr>
            <a:r>
              <a:rPr lang="en-US" sz="2800" b="1">
                <a:solidFill>
                  <a:sysClr val="windowText" lastClr="000000">
                    <a:hueOff val="0"/>
                    <a:satOff val="0"/>
                    <a:lumOff val="0"/>
                    <a:alphaOff val="0"/>
                  </a:sysClr>
                </a:solidFill>
              </a:rPr>
              <a:t>Chain </a:t>
            </a:r>
          </a:p>
          <a:p>
            <a:pPr lvl="0" algn="ctr">
              <a:lnSpc>
                <a:spcPct val="120000"/>
              </a:lnSpc>
              <a:spcAft>
                <a:spcPts val="0"/>
              </a:spcAft>
              <a:buNone/>
            </a:pPr>
            <a:r>
              <a:rPr lang="en-US" sz="2800" b="1">
                <a:solidFill>
                  <a:sysClr val="windowText" lastClr="000000">
                    <a:hueOff val="0"/>
                    <a:satOff val="0"/>
                    <a:lumOff val="0"/>
                    <a:alphaOff val="0"/>
                  </a:sysClr>
                </a:solidFill>
              </a:rPr>
              <a:t>Management</a:t>
            </a:r>
          </a:p>
        </p:txBody>
      </p:sp>
      <p:pic>
        <p:nvPicPr>
          <p:cNvPr id="32" name="Picture 4" descr="C:\Docs Hans\Smaakklassen\logo templates\klassenlogo.bmp">
            <a:extLst>
              <a:ext uri="{FF2B5EF4-FFF2-40B4-BE49-F238E27FC236}">
                <a16:creationId xmlns:a16="http://schemas.microsoft.com/office/drawing/2014/main" id="{1AA560F3-3282-4E8D-956C-3750E4C39D21}"/>
              </a:ext>
            </a:extLst>
          </p:cNvPr>
          <p:cNvPicPr>
            <a:picLocks noChangeAspect="1" noChangeArrowheads="1"/>
          </p:cNvPicPr>
          <p:nvPr/>
        </p:nvPicPr>
        <p:blipFill>
          <a:blip r:embed="rId23" cstate="hqprint">
            <a:extLst>
              <a:ext uri="{28A0092B-C50C-407E-A947-70E740481C1C}">
                <a14:useLocalDpi xmlns:a14="http://schemas.microsoft.com/office/drawing/2010/main"/>
              </a:ext>
            </a:extLst>
          </a:blip>
          <a:srcRect/>
          <a:stretch>
            <a:fillRect/>
          </a:stretch>
        </p:blipFill>
        <p:spPr bwMode="auto">
          <a:xfrm>
            <a:off x="7885384" y="4870815"/>
            <a:ext cx="1180843" cy="633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4" descr="2 Seas NEWS">
            <a:extLst>
              <a:ext uri="{FF2B5EF4-FFF2-40B4-BE49-F238E27FC236}">
                <a16:creationId xmlns:a16="http://schemas.microsoft.com/office/drawing/2014/main" id="{000A644A-EB53-4A02-BD4C-0083BDFAF3C2}"/>
              </a:ext>
            </a:extLst>
          </p:cNvPr>
          <p:cNvPicPr>
            <a:picLocks noChangeAspect="1" noChangeArrowheads="1"/>
          </p:cNvPicPr>
          <p:nvPr/>
        </p:nvPicPr>
        <p:blipFill>
          <a:blip r:embed="rId24">
            <a:extLst>
              <a:ext uri="{BEBA8EAE-BF5A-486C-A8C5-ECC9F3942E4B}">
                <a14:imgProps xmlns:a14="http://schemas.microsoft.com/office/drawing/2010/main">
                  <a14:imgLayer r:embed="rId25">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5900398" y="4103387"/>
            <a:ext cx="1360206" cy="7911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7" name="Title 1">
            <a:extLst>
              <a:ext uri="{FF2B5EF4-FFF2-40B4-BE49-F238E27FC236}">
                <a16:creationId xmlns:a16="http://schemas.microsoft.com/office/drawing/2014/main" id="{D31D60AC-6B64-46BA-BDEA-DE487BAF7C57}"/>
              </a:ext>
            </a:extLst>
          </p:cNvPr>
          <p:cNvSpPr txBox="1">
            <a:spLocks/>
          </p:cNvSpPr>
          <p:nvPr/>
        </p:nvSpPr>
        <p:spPr>
          <a:xfrm>
            <a:off x="441024" y="307670"/>
            <a:ext cx="16508557" cy="863693"/>
          </a:xfrm>
          <a:prstGeom prst="rect">
            <a:avLst/>
          </a:prstGeom>
          <a:noFill/>
        </p:spPr>
        <p:txBody>
          <a:bodyPr vert="horz" lIns="91440" tIns="45720" rIns="91440" bIns="45720" rtlCol="0" anchor="t" anchorCtr="0">
            <a:noAutofit/>
          </a:bodyPr>
          <a:lstStyle>
            <a:lvl1pPr algn="l" defTabSz="1300368" rtl="0" eaLnBrk="1" latinLnBrk="0" hangingPunct="1">
              <a:lnSpc>
                <a:spcPct val="90000"/>
              </a:lnSpc>
              <a:spcBef>
                <a:spcPct val="0"/>
              </a:spcBef>
              <a:buNone/>
              <a:defRPr sz="5400" u="sng" kern="1200" cap="all" baseline="0">
                <a:solidFill>
                  <a:srgbClr val="1E64C8"/>
                </a:solidFill>
                <a:uFill>
                  <a:solidFill>
                    <a:srgbClr val="1E64C8"/>
                  </a:solidFill>
                </a:uFill>
                <a:latin typeface="+mj-lt"/>
                <a:ea typeface="+mj-ea"/>
                <a:cs typeface="+mj-cs"/>
              </a:defRPr>
            </a:lvl1pPr>
          </a:lstStyle>
          <a:p>
            <a:r>
              <a:rPr lang="en-US" dirty="0"/>
              <a:t>EU Projects</a:t>
            </a:r>
          </a:p>
        </p:txBody>
      </p:sp>
      <p:sp>
        <p:nvSpPr>
          <p:cNvPr id="28" name="Content Placeholder 2">
            <a:extLst>
              <a:ext uri="{FF2B5EF4-FFF2-40B4-BE49-F238E27FC236}">
                <a16:creationId xmlns:a16="http://schemas.microsoft.com/office/drawing/2014/main" id="{E5DE71B2-BDD6-435C-BD88-CF208EFE8556}"/>
              </a:ext>
            </a:extLst>
          </p:cNvPr>
          <p:cNvSpPr>
            <a:spLocks noGrp="1"/>
          </p:cNvSpPr>
          <p:nvPr>
            <p:ph idx="1"/>
          </p:nvPr>
        </p:nvSpPr>
        <p:spPr>
          <a:xfrm>
            <a:off x="441024" y="1787213"/>
            <a:ext cx="9724068" cy="2746593"/>
          </a:xfrm>
        </p:spPr>
        <p:txBody>
          <a:bodyPr>
            <a:normAutofit/>
          </a:bodyPr>
          <a:lstStyle/>
          <a:p>
            <a:pPr marL="86400" indent="0">
              <a:lnSpc>
                <a:spcPct val="100000"/>
              </a:lnSpc>
              <a:buNone/>
            </a:pPr>
            <a:r>
              <a:rPr lang="en-US" altLang="nl-BE" sz="3600" dirty="0">
                <a:solidFill>
                  <a:srgbClr val="1E64C8"/>
                </a:solidFill>
                <a:latin typeface="+mj-lt"/>
              </a:rPr>
              <a:t>Selection of </a:t>
            </a:r>
          </a:p>
          <a:p>
            <a:pPr marL="86400" indent="0">
              <a:lnSpc>
                <a:spcPct val="100000"/>
              </a:lnSpc>
              <a:buNone/>
            </a:pPr>
            <a:r>
              <a:rPr lang="en-US" altLang="nl-BE" sz="3600" dirty="0">
                <a:solidFill>
                  <a:srgbClr val="1E64C8"/>
                </a:solidFill>
                <a:latin typeface="+mj-lt"/>
              </a:rPr>
              <a:t>EU-funded projects</a:t>
            </a:r>
          </a:p>
        </p:txBody>
      </p:sp>
      <p:pic>
        <p:nvPicPr>
          <p:cNvPr id="31" name="Picture 8" descr="Erasmus+ | EU-programma voor onderwijs, opleiding, jeugdzaken en sport">
            <a:extLst>
              <a:ext uri="{FF2B5EF4-FFF2-40B4-BE49-F238E27FC236}">
                <a16:creationId xmlns:a16="http://schemas.microsoft.com/office/drawing/2014/main" id="{EFAC777D-AA7A-470D-AED3-20E937E4AE51}"/>
              </a:ext>
            </a:extLst>
          </p:cNvPr>
          <p:cNvPicPr>
            <a:picLocks noChangeAspect="1" noChangeArrowheads="1"/>
          </p:cNvPicPr>
          <p:nvPr/>
        </p:nvPicPr>
        <p:blipFill>
          <a:blip r:embed="rId26" cstate="print">
            <a:extLst>
              <a:ext uri="{28A0092B-C50C-407E-A947-70E740481C1C}">
                <a14:useLocalDpi xmlns:a14="http://schemas.microsoft.com/office/drawing/2010/main"/>
              </a:ext>
            </a:extLst>
          </a:blip>
          <a:srcRect/>
          <a:stretch>
            <a:fillRect/>
          </a:stretch>
        </p:blipFill>
        <p:spPr bwMode="auto">
          <a:xfrm>
            <a:off x="14267170" y="3842295"/>
            <a:ext cx="1650891" cy="7660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uropean Commission prepares for Horizon Europe | ETIPWind">
            <a:extLst>
              <a:ext uri="{FF2B5EF4-FFF2-40B4-BE49-F238E27FC236}">
                <a16:creationId xmlns:a16="http://schemas.microsoft.com/office/drawing/2014/main" id="{79CFAB0F-17D9-4890-A538-CD9944F91E63}"/>
              </a:ext>
            </a:extLst>
          </p:cNvPr>
          <p:cNvPicPr>
            <a:picLocks noChangeAspect="1" noChangeArrowheads="1"/>
          </p:cNvPicPr>
          <p:nvPr/>
        </p:nvPicPr>
        <p:blipFill>
          <a:blip r:embed="rId27" cstate="print">
            <a:extLst>
              <a:ext uri="{28A0092B-C50C-407E-A947-70E740481C1C}">
                <a14:useLocalDpi xmlns:a14="http://schemas.microsoft.com/office/drawing/2010/main"/>
              </a:ext>
            </a:extLst>
          </a:blip>
          <a:srcRect/>
          <a:stretch>
            <a:fillRect/>
          </a:stretch>
        </p:blipFill>
        <p:spPr bwMode="auto">
          <a:xfrm>
            <a:off x="14387626" y="557403"/>
            <a:ext cx="2680026" cy="10531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2020 Call for Proposals Now Open">
            <a:extLst>
              <a:ext uri="{FF2B5EF4-FFF2-40B4-BE49-F238E27FC236}">
                <a16:creationId xmlns:a16="http://schemas.microsoft.com/office/drawing/2014/main" id="{05D58B3D-1383-41A1-A95E-51BB952DA40F}"/>
              </a:ext>
            </a:extLst>
          </p:cNvPr>
          <p:cNvPicPr>
            <a:picLocks noChangeAspect="1" noChangeArrowheads="1"/>
          </p:cNvPicPr>
          <p:nvPr/>
        </p:nvPicPr>
        <p:blipFill>
          <a:blip r:embed="rId28" cstate="print">
            <a:extLst>
              <a:ext uri="{28A0092B-C50C-407E-A947-70E740481C1C}">
                <a14:useLocalDpi xmlns:a14="http://schemas.microsoft.com/office/drawing/2010/main"/>
              </a:ext>
            </a:extLst>
          </a:blip>
          <a:srcRect/>
          <a:stretch>
            <a:fillRect/>
          </a:stretch>
        </p:blipFill>
        <p:spPr bwMode="auto">
          <a:xfrm>
            <a:off x="14387626" y="1682943"/>
            <a:ext cx="2680026" cy="111190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2021-2027 Programme | Interreg Europe">
            <a:extLst>
              <a:ext uri="{FF2B5EF4-FFF2-40B4-BE49-F238E27FC236}">
                <a16:creationId xmlns:a16="http://schemas.microsoft.com/office/drawing/2014/main" id="{8E022FA4-48D8-4966-A7A4-EEE5F1D66129}"/>
              </a:ext>
            </a:extLst>
          </p:cNvPr>
          <p:cNvPicPr>
            <a:picLocks noChangeAspect="1" noChangeArrowheads="1"/>
          </p:cNvPicPr>
          <p:nvPr/>
        </p:nvPicPr>
        <p:blipFill rotWithShape="1">
          <a:blip r:embed="rId29" cstate="hqprint">
            <a:extLst>
              <a:ext uri="{28A0092B-C50C-407E-A947-70E740481C1C}">
                <a14:useLocalDpi xmlns:a14="http://schemas.microsoft.com/office/drawing/2010/main"/>
              </a:ext>
            </a:extLst>
          </a:blip>
          <a:srcRect/>
          <a:stretch/>
        </p:blipFill>
        <p:spPr bwMode="auto">
          <a:xfrm>
            <a:off x="15989340" y="4030588"/>
            <a:ext cx="1114021" cy="49864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P7 | EU Agency for the Space Programme">
            <a:extLst>
              <a:ext uri="{FF2B5EF4-FFF2-40B4-BE49-F238E27FC236}">
                <a16:creationId xmlns:a16="http://schemas.microsoft.com/office/drawing/2014/main" id="{E5AE1259-5FE2-40F1-9701-837C66BB5D95}"/>
              </a:ext>
            </a:extLst>
          </p:cNvPr>
          <p:cNvPicPr>
            <a:picLocks noChangeAspect="1" noChangeArrowheads="1"/>
          </p:cNvPicPr>
          <p:nvPr/>
        </p:nvPicPr>
        <p:blipFill>
          <a:blip r:embed="rId30" cstate="print">
            <a:extLst>
              <a:ext uri="{28A0092B-C50C-407E-A947-70E740481C1C}">
                <a14:useLocalDpi xmlns:a14="http://schemas.microsoft.com/office/drawing/2010/main"/>
              </a:ext>
            </a:extLst>
          </a:blip>
          <a:srcRect/>
          <a:stretch>
            <a:fillRect/>
          </a:stretch>
        </p:blipFill>
        <p:spPr bwMode="auto">
          <a:xfrm>
            <a:off x="15059781" y="2905708"/>
            <a:ext cx="1311377" cy="1065494"/>
          </a:xfrm>
          <a:prstGeom prst="rect">
            <a:avLst/>
          </a:prstGeom>
          <a:noFill/>
          <a:extLst>
            <a:ext uri="{909E8E84-426E-40DD-AFC4-6F175D3DCCD1}">
              <a14:hiddenFill xmlns:a14="http://schemas.microsoft.com/office/drawing/2010/main">
                <a:solidFill>
                  <a:srgbClr val="FFFFFF"/>
                </a:solidFill>
              </a14:hiddenFill>
            </a:ext>
          </a:extLst>
        </p:spPr>
      </p:pic>
      <p:pic>
        <p:nvPicPr>
          <p:cNvPr id="25" name="Afbeelding 24" descr="Afbeelding met Lettertype, Graphics, logo, cirkel&#10;&#10;Automatisch gegenereerde beschrijving">
            <a:extLst>
              <a:ext uri="{FF2B5EF4-FFF2-40B4-BE49-F238E27FC236}">
                <a16:creationId xmlns:a16="http://schemas.microsoft.com/office/drawing/2014/main" id="{F825AACD-C435-8771-0926-8FFF5CF1530D}"/>
              </a:ext>
            </a:extLst>
          </p:cNvPr>
          <p:cNvPicPr>
            <a:picLocks noChangeAspect="1"/>
          </p:cNvPicPr>
          <p:nvPr/>
        </p:nvPicPr>
        <p:blipFill>
          <a:blip r:embed="rId31" cstate="hqprint">
            <a:alphaModFix/>
            <a:extLst>
              <a:ext uri="{28A0092B-C50C-407E-A947-70E740481C1C}">
                <a14:useLocalDpi xmlns:a14="http://schemas.microsoft.com/office/drawing/2010/main"/>
              </a:ext>
            </a:extLst>
          </a:blip>
          <a:stretch>
            <a:fillRect/>
          </a:stretch>
        </p:blipFill>
        <p:spPr>
          <a:xfrm>
            <a:off x="7999238" y="4028869"/>
            <a:ext cx="976276" cy="591053"/>
          </a:xfrm>
          <a:prstGeom prst="rect">
            <a:avLst/>
          </a:prstGeom>
          <a:solidFill>
            <a:schemeClr val="bg1"/>
          </a:solidFill>
          <a:ln>
            <a:solidFill>
              <a:schemeClr val="bg1"/>
            </a:solidFill>
          </a:ln>
        </p:spPr>
      </p:pic>
    </p:spTree>
    <p:extLst>
      <p:ext uri="{BB962C8B-B14F-4D97-AF65-F5344CB8AC3E}">
        <p14:creationId xmlns:p14="http://schemas.microsoft.com/office/powerpoint/2010/main" val="2673136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ctor Stock Illustrations, Vectors, &amp;amp; Clipart – (13,656 Stock  Illustrations)">
            <a:extLst>
              <a:ext uri="{FF2B5EF4-FFF2-40B4-BE49-F238E27FC236}">
                <a16:creationId xmlns:a16="http://schemas.microsoft.com/office/drawing/2014/main" id="{042EB527-1DF8-48B4-AABF-EA7840B0517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368571" y="-60391"/>
            <a:ext cx="3572641" cy="2380272"/>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p:cNvPicPr>
            <a:picLocks noChangeAspect="1"/>
          </p:cNvPicPr>
          <p:nvPr/>
        </p:nvPicPr>
        <p:blipFill>
          <a:blip r:embed="rId4"/>
          <a:stretch>
            <a:fillRect/>
          </a:stretch>
        </p:blipFill>
        <p:spPr>
          <a:xfrm>
            <a:off x="2102416" y="1537460"/>
            <a:ext cx="2741697" cy="646627"/>
          </a:xfrm>
          <a:prstGeom prst="rect">
            <a:avLst/>
          </a:prstGeom>
        </p:spPr>
      </p:pic>
      <p:pic>
        <p:nvPicPr>
          <p:cNvPr id="3074" name="Picture 2" descr="Stappenplan aanvraag hinderpremie - KM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3019" y="5712187"/>
            <a:ext cx="2165407" cy="829659"/>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p:cNvPicPr>
            <a:picLocks noChangeAspect="1"/>
          </p:cNvPicPr>
          <p:nvPr/>
        </p:nvPicPr>
        <p:blipFill>
          <a:blip r:embed="rId6"/>
          <a:stretch>
            <a:fillRect/>
          </a:stretch>
        </p:blipFill>
        <p:spPr>
          <a:xfrm>
            <a:off x="5758950" y="3863499"/>
            <a:ext cx="3745424" cy="963834"/>
          </a:xfrm>
          <a:prstGeom prst="rect">
            <a:avLst/>
          </a:prstGeom>
        </p:spPr>
      </p:pic>
      <p:pic>
        <p:nvPicPr>
          <p:cNvPr id="9" name="Picture 4" descr="Half Varken / 35 k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473265" y="6652996"/>
            <a:ext cx="1012812" cy="86531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www.flandersfood.com/sites/default/files/FF_logo.pn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1356355" y="3489295"/>
            <a:ext cx="1645652" cy="789103"/>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913619" y="2301158"/>
            <a:ext cx="4188792" cy="2654573"/>
          </a:xfrm>
          <a:prstGeom prst="rect">
            <a:avLst/>
          </a:prstGeom>
          <a:noFill/>
        </p:spPr>
        <p:txBody>
          <a:bodyPr wrap="square" rtlCol="0">
            <a:spAutoFit/>
          </a:bodyPr>
          <a:lstStyle/>
          <a:p>
            <a:pPr marL="406365" indent="-406365">
              <a:spcAft>
                <a:spcPts val="853"/>
              </a:spcAft>
              <a:buFont typeface="Courier New" panose="02070309020205020404" pitchFamily="49" charset="0"/>
              <a:buChar char="o"/>
            </a:pPr>
            <a:r>
              <a:rPr lang="nl-BE" sz="1800" dirty="0"/>
              <a:t>De andere kip</a:t>
            </a:r>
          </a:p>
          <a:p>
            <a:pPr marL="406365" indent="-406365">
              <a:spcAft>
                <a:spcPts val="853"/>
              </a:spcAft>
              <a:buFont typeface="Courier New" panose="02070309020205020404" pitchFamily="49" charset="0"/>
              <a:buChar char="o"/>
            </a:pPr>
            <a:r>
              <a:rPr lang="nl-BE" sz="1800" dirty="0"/>
              <a:t>De impact van cosmetische kwaliteitseisen op voedselverlies</a:t>
            </a:r>
          </a:p>
          <a:p>
            <a:pPr marL="406365" indent="-406365">
              <a:spcAft>
                <a:spcPts val="853"/>
              </a:spcAft>
              <a:buFont typeface="Courier New" panose="02070309020205020404" pitchFamily="49" charset="0"/>
              <a:buChar char="o"/>
            </a:pPr>
            <a:r>
              <a:rPr lang="nl-BE" sz="1800" dirty="0"/>
              <a:t>PDPO - Smaakbeleving als hefboom voor marktinnovatie</a:t>
            </a:r>
            <a:r>
              <a:rPr lang="en-GB" sz="1800" dirty="0"/>
              <a:t> </a:t>
            </a:r>
          </a:p>
          <a:p>
            <a:pPr marL="406365" indent="-406365">
              <a:spcAft>
                <a:spcPts val="853"/>
              </a:spcAft>
              <a:buFont typeface="Courier New" panose="02070309020205020404" pitchFamily="49" charset="0"/>
              <a:buChar char="o"/>
            </a:pPr>
            <a:r>
              <a:rPr lang="nl-BE" sz="1800" dirty="0"/>
              <a:t>PDPO - </a:t>
            </a:r>
            <a:r>
              <a:rPr lang="en-US" sz="1800" dirty="0"/>
              <a:t>Crowdsourcing en </a:t>
            </a:r>
            <a:r>
              <a:rPr lang="en-US" sz="1800" dirty="0" err="1"/>
              <a:t>innovatie</a:t>
            </a:r>
            <a:r>
              <a:rPr lang="en-US" sz="1800" dirty="0"/>
              <a:t> </a:t>
            </a:r>
            <a:r>
              <a:rPr lang="en-US" sz="1800" dirty="0" err="1"/>
              <a:t>voor</a:t>
            </a:r>
            <a:r>
              <a:rPr lang="en-US" sz="1800" dirty="0"/>
              <a:t> </a:t>
            </a:r>
            <a:r>
              <a:rPr lang="en-US" sz="1800" dirty="0" err="1"/>
              <a:t>kmo’s</a:t>
            </a:r>
            <a:r>
              <a:rPr lang="en-US" sz="1800" dirty="0"/>
              <a:t> en </a:t>
            </a:r>
            <a:r>
              <a:rPr lang="en-US" sz="1800" dirty="0" err="1"/>
              <a:t>detailhandel</a:t>
            </a:r>
            <a:r>
              <a:rPr lang="en-US" sz="1800" dirty="0"/>
              <a:t> </a:t>
            </a:r>
            <a:endParaRPr lang="en-GB" sz="1800" dirty="0"/>
          </a:p>
        </p:txBody>
      </p:sp>
      <p:sp>
        <p:nvSpPr>
          <p:cNvPr id="13" name="Tekstvak 12"/>
          <p:cNvSpPr txBox="1"/>
          <p:nvPr/>
        </p:nvSpPr>
        <p:spPr>
          <a:xfrm>
            <a:off x="416763" y="6668207"/>
            <a:ext cx="2990053" cy="2215991"/>
          </a:xfrm>
          <a:prstGeom prst="rect">
            <a:avLst/>
          </a:prstGeom>
          <a:noFill/>
        </p:spPr>
        <p:txBody>
          <a:bodyPr wrap="square" lIns="91440" tIns="45720" rIns="91440" bIns="45720" rtlCol="0" anchor="t">
            <a:spAutoFit/>
          </a:bodyPr>
          <a:lstStyle/>
          <a:p>
            <a:pPr marL="405765" indent="-405765">
              <a:spcAft>
                <a:spcPts val="853"/>
              </a:spcAft>
              <a:buFont typeface="Courier New" panose="02070309020205020404" pitchFamily="49" charset="0"/>
              <a:buChar char="o"/>
            </a:pPr>
            <a:r>
              <a:rPr lang="nl-BE" sz="1800" dirty="0"/>
              <a:t>Het </a:t>
            </a:r>
            <a:r>
              <a:rPr lang="nl-BE" sz="1800" dirty="0" err="1"/>
              <a:t>Menapisch</a:t>
            </a:r>
            <a:r>
              <a:rPr lang="nl-BE" sz="1800" dirty="0"/>
              <a:t> varken</a:t>
            </a:r>
            <a:endParaRPr lang="en-US" sz="2400" dirty="0"/>
          </a:p>
          <a:p>
            <a:pPr marL="405765" indent="-405765">
              <a:spcAft>
                <a:spcPts val="853"/>
              </a:spcAft>
              <a:buFont typeface="Courier New" panose="02070309020205020404" pitchFamily="49" charset="0"/>
              <a:buChar char="o"/>
            </a:pPr>
            <a:r>
              <a:rPr lang="en-GB" sz="1800" dirty="0" err="1">
                <a:cs typeface="Arial"/>
              </a:rPr>
              <a:t>PulseBake</a:t>
            </a:r>
            <a:endParaRPr lang="en-GB" sz="1800" dirty="0">
              <a:cs typeface="Arial"/>
            </a:endParaRPr>
          </a:p>
          <a:p>
            <a:pPr marL="405765" indent="-405765">
              <a:spcAft>
                <a:spcPts val="853"/>
              </a:spcAft>
              <a:buFont typeface="Courier New" panose="02070309020205020404" pitchFamily="49" charset="0"/>
              <a:buChar char="o"/>
            </a:pPr>
            <a:r>
              <a:rPr lang="en-GB" sz="1800" err="1">
                <a:cs typeface="Arial"/>
              </a:rPr>
              <a:t>Netwerking</a:t>
            </a:r>
            <a:r>
              <a:rPr lang="en-GB" sz="1800" dirty="0">
                <a:cs typeface="Arial"/>
              </a:rPr>
              <a:t> &amp; </a:t>
            </a:r>
            <a:r>
              <a:rPr lang="en-GB" sz="1800" err="1">
                <a:cs typeface="Arial"/>
              </a:rPr>
              <a:t>innovatie</a:t>
            </a:r>
            <a:r>
              <a:rPr lang="en-GB" sz="1800" dirty="0">
                <a:cs typeface="Arial"/>
              </a:rPr>
              <a:t> in </a:t>
            </a:r>
            <a:r>
              <a:rPr lang="en-GB" sz="1800" err="1">
                <a:cs typeface="Arial"/>
              </a:rPr>
              <a:t>landbouwsector</a:t>
            </a:r>
            <a:endParaRPr lang="en-GB" sz="1800">
              <a:cs typeface="Arial"/>
            </a:endParaRPr>
          </a:p>
          <a:p>
            <a:pPr marL="405765" indent="-405765">
              <a:spcAft>
                <a:spcPts val="852"/>
              </a:spcAft>
              <a:buFont typeface="Courier New" panose="02070309020205020404" pitchFamily="49" charset="0"/>
              <a:buChar char="o"/>
            </a:pPr>
            <a:r>
              <a:rPr lang="en-GB" sz="1800" dirty="0" err="1">
                <a:cs typeface="Arial"/>
              </a:rPr>
              <a:t>NovoBake</a:t>
            </a:r>
          </a:p>
          <a:p>
            <a:pPr marL="405765" indent="-405765">
              <a:spcAft>
                <a:spcPts val="853"/>
              </a:spcAft>
              <a:buFont typeface="Courier New" panose="02070309020205020404" pitchFamily="49" charset="0"/>
              <a:buChar char="o"/>
            </a:pPr>
            <a:endParaRPr lang="en-GB" sz="1800" dirty="0">
              <a:cs typeface="Arial"/>
            </a:endParaRPr>
          </a:p>
        </p:txBody>
      </p:sp>
      <p:sp>
        <p:nvSpPr>
          <p:cNvPr id="14" name="Tekstvak 13"/>
          <p:cNvSpPr txBox="1"/>
          <p:nvPr/>
        </p:nvSpPr>
        <p:spPr>
          <a:xfrm>
            <a:off x="11353338" y="4413152"/>
            <a:ext cx="2629110" cy="761747"/>
          </a:xfrm>
          <a:prstGeom prst="rect">
            <a:avLst/>
          </a:prstGeom>
          <a:noFill/>
        </p:spPr>
        <p:txBody>
          <a:bodyPr wrap="square" rtlCol="0">
            <a:spAutoFit/>
          </a:bodyPr>
          <a:lstStyle/>
          <a:p>
            <a:pPr marL="406365" indent="-406365">
              <a:spcAft>
                <a:spcPts val="853"/>
              </a:spcAft>
              <a:buFont typeface="Courier New" panose="02070309020205020404" pitchFamily="49" charset="0"/>
              <a:buChar char="o"/>
            </a:pPr>
            <a:r>
              <a:rPr lang="nl-BE" sz="1800" dirty="0" err="1"/>
              <a:t>Finesweet</a:t>
            </a:r>
            <a:endParaRPr lang="nl-BE" sz="1800" dirty="0"/>
          </a:p>
          <a:p>
            <a:pPr marL="406365" indent="-406365">
              <a:spcAft>
                <a:spcPts val="853"/>
              </a:spcAft>
              <a:buFont typeface="Courier New" panose="02070309020205020404" pitchFamily="49" charset="0"/>
              <a:buChar char="o"/>
            </a:pPr>
            <a:endParaRPr lang="en-GB" sz="1800" dirty="0"/>
          </a:p>
        </p:txBody>
      </p:sp>
      <p:sp>
        <p:nvSpPr>
          <p:cNvPr id="17" name="Tekstvak 16"/>
          <p:cNvSpPr txBox="1"/>
          <p:nvPr/>
        </p:nvSpPr>
        <p:spPr>
          <a:xfrm>
            <a:off x="14198206" y="1811119"/>
            <a:ext cx="4188792" cy="3901068"/>
          </a:xfrm>
          <a:prstGeom prst="rect">
            <a:avLst/>
          </a:prstGeom>
          <a:noFill/>
        </p:spPr>
        <p:txBody>
          <a:bodyPr wrap="square" rtlCol="0">
            <a:spAutoFit/>
          </a:bodyPr>
          <a:lstStyle/>
          <a:p>
            <a:pPr marL="406365" indent="-406365">
              <a:spcAft>
                <a:spcPts val="853"/>
              </a:spcAft>
              <a:buFont typeface="Courier New" panose="02070309020205020404" pitchFamily="49" charset="0"/>
              <a:buChar char="o"/>
            </a:pPr>
            <a:r>
              <a:rPr lang="nl-BE" sz="1800" dirty="0"/>
              <a:t>Boerenbond</a:t>
            </a:r>
          </a:p>
          <a:p>
            <a:pPr marL="406365" indent="-406365">
              <a:spcAft>
                <a:spcPts val="853"/>
              </a:spcAft>
              <a:buFont typeface="Courier New" panose="02070309020205020404" pitchFamily="49" charset="0"/>
              <a:buChar char="o"/>
            </a:pPr>
            <a:r>
              <a:rPr lang="nl-BE" sz="1800" dirty="0" err="1"/>
              <a:t>Fevia</a:t>
            </a:r>
            <a:endParaRPr lang="nl-BE" sz="1800" dirty="0"/>
          </a:p>
          <a:p>
            <a:pPr marL="406365" indent="-406365">
              <a:spcAft>
                <a:spcPts val="853"/>
              </a:spcAft>
              <a:buFont typeface="Courier New" panose="02070309020205020404" pitchFamily="49" charset="0"/>
              <a:buChar char="o"/>
            </a:pPr>
            <a:r>
              <a:rPr lang="nl-BE" sz="1800" dirty="0" err="1"/>
              <a:t>Vegebe</a:t>
            </a:r>
            <a:r>
              <a:rPr lang="nl-BE" sz="1800" dirty="0"/>
              <a:t>, PROFEL</a:t>
            </a:r>
          </a:p>
          <a:p>
            <a:pPr marL="406365" indent="-406365">
              <a:spcAft>
                <a:spcPts val="853"/>
              </a:spcAft>
              <a:buFont typeface="Courier New" panose="02070309020205020404" pitchFamily="49" charset="0"/>
              <a:buChar char="o"/>
            </a:pPr>
            <a:r>
              <a:rPr lang="nl-BE" sz="1800" dirty="0" err="1"/>
              <a:t>Belgapom</a:t>
            </a:r>
            <a:endParaRPr lang="nl-BE" sz="1800" dirty="0"/>
          </a:p>
          <a:p>
            <a:pPr marL="406365" indent="-406365">
              <a:spcAft>
                <a:spcPts val="853"/>
              </a:spcAft>
              <a:buFont typeface="Courier New" panose="02070309020205020404" pitchFamily="49" charset="0"/>
              <a:buChar char="o"/>
            </a:pPr>
            <a:r>
              <a:rPr lang="nl-BE" sz="1800" dirty="0"/>
              <a:t>IVC</a:t>
            </a:r>
          </a:p>
          <a:p>
            <a:pPr marL="406365" indent="-406365">
              <a:spcAft>
                <a:spcPts val="853"/>
              </a:spcAft>
              <a:buFont typeface="Courier New" panose="02070309020205020404" pitchFamily="49" charset="0"/>
              <a:buChar char="o"/>
            </a:pPr>
            <a:r>
              <a:rPr lang="nl-BE" sz="1800" dirty="0"/>
              <a:t>Beyond chocolate</a:t>
            </a:r>
          </a:p>
          <a:p>
            <a:pPr marL="406365" indent="-406365">
              <a:spcAft>
                <a:spcPts val="853"/>
              </a:spcAft>
              <a:buFont typeface="Courier New" panose="02070309020205020404" pitchFamily="49" charset="0"/>
              <a:buChar char="o"/>
            </a:pPr>
            <a:r>
              <a:rPr lang="nl-BE" sz="1800" dirty="0" err="1"/>
              <a:t>Valorfit</a:t>
            </a:r>
            <a:endParaRPr lang="nl-BE" sz="1800" dirty="0"/>
          </a:p>
          <a:p>
            <a:pPr marL="406365" indent="-406365">
              <a:spcAft>
                <a:spcPts val="853"/>
              </a:spcAft>
              <a:buFont typeface="Courier New" panose="02070309020205020404" pitchFamily="49" charset="0"/>
              <a:buChar char="o"/>
            </a:pPr>
            <a:r>
              <a:rPr lang="nl-BE" sz="1800" dirty="0"/>
              <a:t>Compass </a:t>
            </a:r>
            <a:r>
              <a:rPr lang="nl-BE" sz="1800" dirty="0" err="1"/>
              <a:t>group</a:t>
            </a:r>
            <a:endParaRPr lang="nl-BE" sz="1800" dirty="0"/>
          </a:p>
          <a:p>
            <a:pPr marL="406365" indent="-406365">
              <a:spcAft>
                <a:spcPts val="853"/>
              </a:spcAft>
              <a:buFont typeface="Courier New" panose="02070309020205020404" pitchFamily="49" charset="0"/>
              <a:buChar char="o"/>
            </a:pPr>
            <a:r>
              <a:rPr lang="nl-BE" sz="1800" dirty="0"/>
              <a:t>…</a:t>
            </a:r>
          </a:p>
          <a:p>
            <a:pPr marL="406365" indent="-406365">
              <a:spcAft>
                <a:spcPts val="853"/>
              </a:spcAft>
              <a:buFont typeface="Courier New" panose="02070309020205020404" pitchFamily="49" charset="0"/>
              <a:buChar char="o"/>
            </a:pPr>
            <a:endParaRPr lang="en-GB" sz="1800" dirty="0"/>
          </a:p>
        </p:txBody>
      </p:sp>
      <p:sp>
        <p:nvSpPr>
          <p:cNvPr id="22" name="Tekstvak 21"/>
          <p:cNvSpPr txBox="1"/>
          <p:nvPr/>
        </p:nvSpPr>
        <p:spPr>
          <a:xfrm>
            <a:off x="5964284" y="5026117"/>
            <a:ext cx="6525426" cy="1431161"/>
          </a:xfrm>
          <a:prstGeom prst="rect">
            <a:avLst/>
          </a:prstGeom>
          <a:noFill/>
        </p:spPr>
        <p:txBody>
          <a:bodyPr wrap="square" lIns="91440" tIns="45720" rIns="91440" bIns="45720" rtlCol="0" anchor="t">
            <a:spAutoFit/>
          </a:bodyPr>
          <a:lstStyle/>
          <a:p>
            <a:pPr marL="405765" indent="-405765">
              <a:spcAft>
                <a:spcPts val="853"/>
              </a:spcAft>
              <a:buFont typeface="Courier New" panose="02070309020205020404" pitchFamily="49" charset="0"/>
              <a:buChar char="o"/>
            </a:pPr>
            <a:r>
              <a:rPr lang="nl-BE" sz="1800" dirty="0"/>
              <a:t>“IUC” – Uganda</a:t>
            </a:r>
            <a:endParaRPr lang="en-US" sz="2400" dirty="0"/>
          </a:p>
          <a:p>
            <a:pPr marL="405765" indent="-405765">
              <a:spcAft>
                <a:spcPts val="853"/>
              </a:spcAft>
              <a:buFont typeface="Courier New" panose="02070309020205020404" pitchFamily="49" charset="0"/>
              <a:buChar char="o"/>
            </a:pPr>
            <a:r>
              <a:rPr lang="nl-BE" sz="1800" dirty="0"/>
              <a:t>“Team” – Uganda, Kenya, Morocco, Indonesia, Bolivia, </a:t>
            </a:r>
            <a:endParaRPr lang="nl-BE" sz="1800" dirty="0">
              <a:cs typeface="Arial"/>
            </a:endParaRPr>
          </a:p>
          <a:p>
            <a:pPr marL="405765" indent="-405765">
              <a:spcAft>
                <a:spcPts val="853"/>
              </a:spcAft>
              <a:buFont typeface="Courier New" panose="02070309020205020404" pitchFamily="49" charset="0"/>
              <a:buChar char="o"/>
            </a:pPr>
            <a:r>
              <a:rPr lang="nl-BE" sz="1800" dirty="0"/>
              <a:t>“SI” – Uganda (post-</a:t>
            </a:r>
            <a:r>
              <a:rPr lang="nl-BE" sz="1800" dirty="0" err="1"/>
              <a:t>harvest</a:t>
            </a:r>
            <a:r>
              <a:rPr lang="nl-BE" sz="1800" dirty="0"/>
              <a:t> </a:t>
            </a:r>
            <a:r>
              <a:rPr lang="nl-BE" sz="1800" dirty="0" err="1"/>
              <a:t>losses</a:t>
            </a:r>
            <a:r>
              <a:rPr lang="nl-BE" sz="1800" dirty="0"/>
              <a:t>), Philippines (</a:t>
            </a:r>
            <a:r>
              <a:rPr lang="nl-BE" sz="1800" dirty="0" err="1"/>
              <a:t>cocoa</a:t>
            </a:r>
            <a:r>
              <a:rPr lang="nl-BE" sz="1800" dirty="0"/>
              <a:t>), Ecuador (</a:t>
            </a:r>
            <a:r>
              <a:rPr lang="nl-BE" sz="1800" dirty="0" err="1"/>
              <a:t>cocoa</a:t>
            </a:r>
            <a:r>
              <a:rPr lang="nl-BE" sz="1800" dirty="0"/>
              <a:t>)</a:t>
            </a:r>
            <a:endParaRPr lang="nl-BE" sz="1800" dirty="0">
              <a:cs typeface="Arial"/>
            </a:endParaRPr>
          </a:p>
        </p:txBody>
      </p:sp>
      <p:sp>
        <p:nvSpPr>
          <p:cNvPr id="23" name="Title 1">
            <a:extLst>
              <a:ext uri="{FF2B5EF4-FFF2-40B4-BE49-F238E27FC236}">
                <a16:creationId xmlns:a16="http://schemas.microsoft.com/office/drawing/2014/main" id="{6D738E02-1AD9-475D-AADC-17259255ACE7}"/>
              </a:ext>
            </a:extLst>
          </p:cNvPr>
          <p:cNvSpPr txBox="1">
            <a:spLocks/>
          </p:cNvSpPr>
          <p:nvPr/>
        </p:nvSpPr>
        <p:spPr>
          <a:xfrm>
            <a:off x="441024" y="307670"/>
            <a:ext cx="16508557" cy="863693"/>
          </a:xfrm>
          <a:prstGeom prst="rect">
            <a:avLst/>
          </a:prstGeom>
          <a:noFill/>
        </p:spPr>
        <p:txBody>
          <a:bodyPr vert="horz" lIns="91440" tIns="45720" rIns="91440" bIns="45720" rtlCol="0" anchor="t" anchorCtr="0">
            <a:noAutofit/>
          </a:bodyPr>
          <a:lstStyle>
            <a:lvl1pPr algn="l" defTabSz="1300368" rtl="0" eaLnBrk="1" latinLnBrk="0" hangingPunct="1">
              <a:lnSpc>
                <a:spcPct val="90000"/>
              </a:lnSpc>
              <a:spcBef>
                <a:spcPct val="0"/>
              </a:spcBef>
              <a:buNone/>
              <a:defRPr sz="5400" u="sng" kern="1200" cap="all" baseline="0">
                <a:solidFill>
                  <a:srgbClr val="1E64C8"/>
                </a:solidFill>
                <a:uFill>
                  <a:solidFill>
                    <a:srgbClr val="1E64C8"/>
                  </a:solidFill>
                </a:uFill>
                <a:latin typeface="+mj-lt"/>
                <a:ea typeface="+mj-ea"/>
                <a:cs typeface="+mj-cs"/>
              </a:defRPr>
            </a:lvl1pPr>
          </a:lstStyle>
          <a:p>
            <a:r>
              <a:rPr lang="en-US" dirty="0"/>
              <a:t>Other Projects: a selection</a:t>
            </a:r>
          </a:p>
        </p:txBody>
      </p:sp>
      <p:pic>
        <p:nvPicPr>
          <p:cNvPr id="1026" name="Picture 2" descr="International Food Policy Research Institute - Wikipedia">
            <a:extLst>
              <a:ext uri="{FF2B5EF4-FFF2-40B4-BE49-F238E27FC236}">
                <a16:creationId xmlns:a16="http://schemas.microsoft.com/office/drawing/2014/main" id="{AF8C7638-57B6-4787-A909-1A4FDAF1306F}"/>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5533554" y="6473297"/>
            <a:ext cx="528953" cy="9686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lobal Alliance for Improved Nutrition (GAIN) - Finance Officer. - Career  Associated">
            <a:extLst>
              <a:ext uri="{FF2B5EF4-FFF2-40B4-BE49-F238E27FC236}">
                <a16:creationId xmlns:a16="http://schemas.microsoft.com/office/drawing/2014/main" id="{C3751CDC-CB37-40C2-983E-0D89EC876984}"/>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6323158" y="6577272"/>
            <a:ext cx="902577" cy="902577"/>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15">
            <a:extLst>
              <a:ext uri="{FF2B5EF4-FFF2-40B4-BE49-F238E27FC236}">
                <a16:creationId xmlns:a16="http://schemas.microsoft.com/office/drawing/2014/main" id="{77330BB9-3426-4B96-B1D9-30323F9A33FE}"/>
              </a:ext>
            </a:extLst>
          </p:cNvPr>
          <p:cNvSpPr txBox="1"/>
          <p:nvPr/>
        </p:nvSpPr>
        <p:spPr>
          <a:xfrm>
            <a:off x="13036944" y="7608593"/>
            <a:ext cx="4188791" cy="2100575"/>
          </a:xfrm>
          <a:prstGeom prst="rect">
            <a:avLst/>
          </a:prstGeom>
          <a:noFill/>
        </p:spPr>
        <p:txBody>
          <a:bodyPr wrap="square" rtlCol="0">
            <a:spAutoFit/>
          </a:bodyPr>
          <a:lstStyle/>
          <a:p>
            <a:pPr marL="406365" indent="-406365">
              <a:spcAft>
                <a:spcPts val="853"/>
              </a:spcAft>
              <a:buFont typeface="Courier New" panose="02070309020205020404" pitchFamily="49" charset="0"/>
              <a:buChar char="o"/>
            </a:pPr>
            <a:r>
              <a:rPr lang="nl-BE" sz="1800" dirty="0"/>
              <a:t>Food safety </a:t>
            </a:r>
            <a:r>
              <a:rPr lang="nl-BE" sz="1800" dirty="0" err="1"/>
              <a:t>perceptions</a:t>
            </a:r>
            <a:r>
              <a:rPr lang="nl-BE" sz="1800" dirty="0"/>
              <a:t> and </a:t>
            </a:r>
            <a:r>
              <a:rPr lang="nl-BE" sz="1800" dirty="0" err="1"/>
              <a:t>practices</a:t>
            </a:r>
            <a:r>
              <a:rPr lang="nl-BE" sz="1800" dirty="0"/>
              <a:t> in </a:t>
            </a:r>
            <a:r>
              <a:rPr lang="nl-BE" sz="1800" dirty="0" err="1"/>
              <a:t>Ethopia</a:t>
            </a:r>
            <a:endParaRPr lang="nl-BE" sz="1800" dirty="0"/>
          </a:p>
          <a:p>
            <a:pPr marL="406365" indent="-406365">
              <a:spcAft>
                <a:spcPts val="853"/>
              </a:spcAft>
              <a:buFont typeface="Courier New" panose="02070309020205020404" pitchFamily="49" charset="0"/>
              <a:buChar char="o"/>
            </a:pPr>
            <a:r>
              <a:rPr lang="nl-BE" sz="1800" dirty="0"/>
              <a:t>Biofortification </a:t>
            </a:r>
            <a:r>
              <a:rPr lang="nl-BE" sz="1800" dirty="0" err="1"/>
              <a:t>value</a:t>
            </a:r>
            <a:r>
              <a:rPr lang="nl-BE" sz="1800" dirty="0"/>
              <a:t> chain analysis</a:t>
            </a:r>
          </a:p>
          <a:p>
            <a:pPr marL="406365" indent="-406365">
              <a:spcAft>
                <a:spcPts val="853"/>
              </a:spcAft>
              <a:buFont typeface="Courier New" panose="02070309020205020404" pitchFamily="49" charset="0"/>
              <a:buChar char="o"/>
            </a:pPr>
            <a:r>
              <a:rPr lang="nl-BE" sz="1800" dirty="0"/>
              <a:t>Adolescent Nutrition </a:t>
            </a:r>
            <a:r>
              <a:rPr lang="nl-BE" sz="1800" dirty="0" err="1"/>
              <a:t>supplementation</a:t>
            </a:r>
            <a:endParaRPr lang="nl-BE" sz="1800" dirty="0"/>
          </a:p>
          <a:p>
            <a:pPr marL="406365" indent="-406365">
              <a:spcAft>
                <a:spcPts val="853"/>
              </a:spcAft>
              <a:buFont typeface="Courier New" panose="02070309020205020404" pitchFamily="49" charset="0"/>
              <a:buChar char="o"/>
            </a:pPr>
            <a:endParaRPr lang="en-GB" sz="1800" dirty="0"/>
          </a:p>
        </p:txBody>
      </p:sp>
      <p:pic>
        <p:nvPicPr>
          <p:cNvPr id="21" name="Logo EN">
            <a:extLst>
              <a:ext uri="{FF2B5EF4-FFF2-40B4-BE49-F238E27FC236}">
                <a16:creationId xmlns:a16="http://schemas.microsoft.com/office/drawing/2014/main" id="{AD263553-3143-45F4-8733-FF6ACB9D6782}"/>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0892857" y="1130403"/>
            <a:ext cx="1523065" cy="1218942"/>
          </a:xfrm>
          <a:prstGeom prst="rect">
            <a:avLst/>
          </a:prstGeom>
        </p:spPr>
      </p:pic>
      <p:sp>
        <p:nvSpPr>
          <p:cNvPr id="24" name="Tekstvak 23">
            <a:extLst>
              <a:ext uri="{FF2B5EF4-FFF2-40B4-BE49-F238E27FC236}">
                <a16:creationId xmlns:a16="http://schemas.microsoft.com/office/drawing/2014/main" id="{5F1DCEE9-9D67-4A8F-A1D3-08E26EBE8C4F}"/>
              </a:ext>
            </a:extLst>
          </p:cNvPr>
          <p:cNvSpPr txBox="1"/>
          <p:nvPr/>
        </p:nvSpPr>
        <p:spPr>
          <a:xfrm>
            <a:off x="9622303" y="2270402"/>
            <a:ext cx="5435760" cy="1154162"/>
          </a:xfrm>
          <a:prstGeom prst="rect">
            <a:avLst/>
          </a:prstGeom>
          <a:noFill/>
        </p:spPr>
        <p:txBody>
          <a:bodyPr wrap="square" lIns="91440" tIns="45720" rIns="91440" bIns="45720" rtlCol="0" anchor="t">
            <a:spAutoFit/>
          </a:bodyPr>
          <a:lstStyle/>
          <a:p>
            <a:pPr marL="405765" indent="-405765">
              <a:spcAft>
                <a:spcPts val="853"/>
              </a:spcAft>
              <a:buFont typeface="Courier New" panose="02070309020205020404" pitchFamily="49" charset="0"/>
              <a:buChar char="o"/>
            </a:pPr>
            <a:r>
              <a:rPr lang="nl-BE" sz="1800" dirty="0">
                <a:cs typeface="Arial"/>
              </a:rPr>
              <a:t>GM </a:t>
            </a:r>
            <a:r>
              <a:rPr lang="nl-BE" sz="1800" dirty="0" err="1">
                <a:cs typeface="Arial"/>
              </a:rPr>
              <a:t>rice</a:t>
            </a:r>
            <a:r>
              <a:rPr lang="nl-BE" sz="1800" dirty="0">
                <a:cs typeface="Arial"/>
              </a:rPr>
              <a:t> (BOF-GOA)</a:t>
            </a:r>
          </a:p>
          <a:p>
            <a:pPr marL="405765" indent="-405765">
              <a:spcAft>
                <a:spcPts val="853"/>
              </a:spcAft>
              <a:buFont typeface="Courier New" panose="02070309020205020404" pitchFamily="49" charset="0"/>
              <a:buChar char="o"/>
            </a:pPr>
            <a:r>
              <a:rPr lang="nl-BE" sz="1800" dirty="0" err="1">
                <a:cs typeface="Arial"/>
              </a:rPr>
              <a:t>Various</a:t>
            </a:r>
            <a:r>
              <a:rPr lang="nl-BE" sz="1800" dirty="0">
                <a:cs typeface="Arial"/>
              </a:rPr>
              <a:t> BOF PhD fellowships</a:t>
            </a:r>
          </a:p>
          <a:p>
            <a:pPr marL="405765" indent="-405765">
              <a:spcAft>
                <a:spcPts val="853"/>
              </a:spcAft>
              <a:buFont typeface="Courier New" panose="02070309020205020404" pitchFamily="49" charset="0"/>
              <a:buChar char="o"/>
            </a:pPr>
            <a:endParaRPr lang="nl-BE" sz="1800" dirty="0">
              <a:cs typeface="Arial"/>
            </a:endParaRPr>
          </a:p>
        </p:txBody>
      </p:sp>
      <p:pic>
        <p:nvPicPr>
          <p:cNvPr id="6" name="Picture 2" descr="upload.wikimedia.org/wikipedia/commons/8/87/Logo_V...">
            <a:extLst>
              <a:ext uri="{FF2B5EF4-FFF2-40B4-BE49-F238E27FC236}">
                <a16:creationId xmlns:a16="http://schemas.microsoft.com/office/drawing/2014/main" id="{200B12C3-34FF-4752-9A75-307D7E13211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537945" y="1306117"/>
            <a:ext cx="1450947" cy="76174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pload.wikimedia.org/wikipedia/commons/8/87/Logo_V...">
            <a:extLst>
              <a:ext uri="{FF2B5EF4-FFF2-40B4-BE49-F238E27FC236}">
                <a16:creationId xmlns:a16="http://schemas.microsoft.com/office/drawing/2014/main" id="{16122A63-1E3B-44C1-B980-055FA09AF50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1469" y="1462472"/>
            <a:ext cx="1450947" cy="7617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G-STIC Climate Action Programme">
            <a:extLst>
              <a:ext uri="{FF2B5EF4-FFF2-40B4-BE49-F238E27FC236}">
                <a16:creationId xmlns:a16="http://schemas.microsoft.com/office/drawing/2014/main" id="{5CD967EB-1C39-401C-806A-FF52798C2413}"/>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r="43741" b="5123"/>
          <a:stretch/>
        </p:blipFill>
        <p:spPr bwMode="auto">
          <a:xfrm>
            <a:off x="5899900" y="7170823"/>
            <a:ext cx="1840477" cy="601214"/>
          </a:xfrm>
          <a:prstGeom prst="rect">
            <a:avLst/>
          </a:prstGeom>
          <a:noFill/>
          <a:extLst>
            <a:ext uri="{909E8E84-426E-40DD-AFC4-6F175D3DCCD1}">
              <a14:hiddenFill xmlns:a14="http://schemas.microsoft.com/office/drawing/2010/main">
                <a:solidFill>
                  <a:srgbClr val="FFFFFF"/>
                </a:solidFill>
              </a14:hiddenFill>
            </a:ext>
          </a:extLst>
        </p:spPr>
      </p:pic>
      <p:sp>
        <p:nvSpPr>
          <p:cNvPr id="26" name="Tekstvak 25">
            <a:extLst>
              <a:ext uri="{FF2B5EF4-FFF2-40B4-BE49-F238E27FC236}">
                <a16:creationId xmlns:a16="http://schemas.microsoft.com/office/drawing/2014/main" id="{6D064C27-A1BC-4483-8B53-4856F8797D39}"/>
              </a:ext>
            </a:extLst>
          </p:cNvPr>
          <p:cNvSpPr txBox="1"/>
          <p:nvPr/>
        </p:nvSpPr>
        <p:spPr>
          <a:xfrm>
            <a:off x="5794089" y="7772037"/>
            <a:ext cx="2651173" cy="646331"/>
          </a:xfrm>
          <a:prstGeom prst="rect">
            <a:avLst/>
          </a:prstGeom>
          <a:noFill/>
        </p:spPr>
        <p:txBody>
          <a:bodyPr wrap="square" lIns="91440" tIns="45720" rIns="91440" bIns="45720" rtlCol="0" anchor="t">
            <a:spAutoFit/>
          </a:bodyPr>
          <a:lstStyle/>
          <a:p>
            <a:pPr marL="405765" indent="-405765">
              <a:spcAft>
                <a:spcPts val="853"/>
              </a:spcAft>
              <a:buFont typeface="Courier New" panose="02070309020205020404" pitchFamily="49" charset="0"/>
              <a:buChar char="o"/>
            </a:pPr>
            <a:r>
              <a:rPr lang="nl-BE" sz="1800" dirty="0"/>
              <a:t>A</a:t>
            </a:r>
            <a:r>
              <a:rPr lang="en-US" sz="1800" dirty="0" err="1"/>
              <a:t>grotech</a:t>
            </a:r>
            <a:r>
              <a:rPr lang="en-US" sz="1800" dirty="0"/>
              <a:t> solutions in Uganda</a:t>
            </a:r>
            <a:endParaRPr lang="nl-BE" sz="1800" dirty="0">
              <a:cs typeface="Arial"/>
            </a:endParaRPr>
          </a:p>
        </p:txBody>
      </p:sp>
      <p:pic>
        <p:nvPicPr>
          <p:cNvPr id="1030" name="Picture 6" descr="Departement Zorg | Eerstelijnszones">
            <a:extLst>
              <a:ext uri="{FF2B5EF4-FFF2-40B4-BE49-F238E27FC236}">
                <a16:creationId xmlns:a16="http://schemas.microsoft.com/office/drawing/2014/main" id="{5799C82A-D324-462B-AFBF-619957E24B1B}"/>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32882" b="24899"/>
          <a:stretch/>
        </p:blipFill>
        <p:spPr bwMode="auto">
          <a:xfrm>
            <a:off x="8742878" y="7428707"/>
            <a:ext cx="2466975" cy="780137"/>
          </a:xfrm>
          <a:prstGeom prst="rect">
            <a:avLst/>
          </a:prstGeom>
          <a:noFill/>
          <a:extLst>
            <a:ext uri="{909E8E84-426E-40DD-AFC4-6F175D3DCCD1}">
              <a14:hiddenFill xmlns:a14="http://schemas.microsoft.com/office/drawing/2010/main">
                <a:solidFill>
                  <a:srgbClr val="FFFFFF"/>
                </a:solidFill>
              </a14:hiddenFill>
            </a:ext>
          </a:extLst>
        </p:spPr>
      </p:pic>
      <p:sp>
        <p:nvSpPr>
          <p:cNvPr id="28" name="Tekstvak 27">
            <a:extLst>
              <a:ext uri="{FF2B5EF4-FFF2-40B4-BE49-F238E27FC236}">
                <a16:creationId xmlns:a16="http://schemas.microsoft.com/office/drawing/2014/main" id="{E21A4A02-D87A-4176-B660-C72D6DFAE070}"/>
              </a:ext>
            </a:extLst>
          </p:cNvPr>
          <p:cNvSpPr txBox="1"/>
          <p:nvPr/>
        </p:nvSpPr>
        <p:spPr>
          <a:xfrm>
            <a:off x="8742878" y="8186751"/>
            <a:ext cx="2651173" cy="369332"/>
          </a:xfrm>
          <a:prstGeom prst="rect">
            <a:avLst/>
          </a:prstGeom>
          <a:noFill/>
        </p:spPr>
        <p:txBody>
          <a:bodyPr wrap="square" lIns="91440" tIns="45720" rIns="91440" bIns="45720" rtlCol="0" anchor="t">
            <a:spAutoFit/>
          </a:bodyPr>
          <a:lstStyle/>
          <a:p>
            <a:pPr marL="405765" indent="-405765">
              <a:spcAft>
                <a:spcPts val="853"/>
              </a:spcAft>
              <a:buFont typeface="Courier New" panose="02070309020205020404" pitchFamily="49" charset="0"/>
              <a:buChar char="o"/>
            </a:pPr>
            <a:r>
              <a:rPr lang="nl-BE" sz="1800" dirty="0">
                <a:cs typeface="Arial"/>
              </a:rPr>
              <a:t>Foliumzuur</a:t>
            </a:r>
          </a:p>
        </p:txBody>
      </p:sp>
      <p:pic>
        <p:nvPicPr>
          <p:cNvPr id="4" name="Picture 2">
            <a:extLst>
              <a:ext uri="{FF2B5EF4-FFF2-40B4-BE49-F238E27FC236}">
                <a16:creationId xmlns:a16="http://schemas.microsoft.com/office/drawing/2014/main" id="{C3510FB4-5C72-FDCB-3B10-B4457C3A3F12}"/>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2541305" y="6775569"/>
            <a:ext cx="2324879" cy="4876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fwo logo web 4 — KU Leuven Kulak">
            <a:extLst>
              <a:ext uri="{FF2B5EF4-FFF2-40B4-BE49-F238E27FC236}">
                <a16:creationId xmlns:a16="http://schemas.microsoft.com/office/drawing/2014/main" id="{AE78C1B9-D8B2-2C4F-1CEA-C1D1E5088140}"/>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7167" t="21274" r="6798" b="27838"/>
          <a:stretch/>
        </p:blipFill>
        <p:spPr bwMode="auto">
          <a:xfrm>
            <a:off x="5486434" y="1661068"/>
            <a:ext cx="2900958" cy="688277"/>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13">
            <a:extLst>
              <a:ext uri="{FF2B5EF4-FFF2-40B4-BE49-F238E27FC236}">
                <a16:creationId xmlns:a16="http://schemas.microsoft.com/office/drawing/2014/main" id="{47E31A70-358C-89FE-41A2-372C115477A0}"/>
              </a:ext>
            </a:extLst>
          </p:cNvPr>
          <p:cNvSpPr txBox="1"/>
          <p:nvPr/>
        </p:nvSpPr>
        <p:spPr>
          <a:xfrm>
            <a:off x="5606730" y="2426540"/>
            <a:ext cx="3468200" cy="1038746"/>
          </a:xfrm>
          <a:prstGeom prst="rect">
            <a:avLst/>
          </a:prstGeom>
          <a:noFill/>
        </p:spPr>
        <p:txBody>
          <a:bodyPr wrap="square" rtlCol="0">
            <a:spAutoFit/>
          </a:bodyPr>
          <a:lstStyle/>
          <a:p>
            <a:pPr marL="406365" indent="-406365">
              <a:spcAft>
                <a:spcPts val="853"/>
              </a:spcAft>
              <a:buFont typeface="Courier New" panose="02070309020205020404" pitchFamily="49" charset="0"/>
              <a:buChar char="o"/>
            </a:pPr>
            <a:r>
              <a:rPr lang="nl-BE" sz="1800" dirty="0"/>
              <a:t>VR </a:t>
            </a:r>
            <a:r>
              <a:rPr lang="nl-BE" sz="1800" dirty="0" err="1"/>
              <a:t>technology</a:t>
            </a:r>
            <a:r>
              <a:rPr lang="nl-BE" sz="1800" dirty="0"/>
              <a:t> in </a:t>
            </a:r>
            <a:r>
              <a:rPr lang="nl-BE" sz="1800" dirty="0" err="1"/>
              <a:t>experimental</a:t>
            </a:r>
            <a:r>
              <a:rPr lang="nl-BE" sz="1800" dirty="0"/>
              <a:t> </a:t>
            </a:r>
            <a:r>
              <a:rPr lang="nl-BE" sz="1800" dirty="0" err="1"/>
              <a:t>auctions</a:t>
            </a:r>
            <a:endParaRPr lang="nl-BE" sz="1800" dirty="0"/>
          </a:p>
          <a:p>
            <a:pPr marL="406365" indent="-406365">
              <a:spcAft>
                <a:spcPts val="853"/>
              </a:spcAft>
              <a:buFont typeface="Courier New" panose="02070309020205020404" pitchFamily="49" charset="0"/>
              <a:buChar char="o"/>
            </a:pPr>
            <a:endParaRPr lang="en-GB" sz="1800" dirty="0"/>
          </a:p>
        </p:txBody>
      </p:sp>
    </p:spTree>
    <p:extLst>
      <p:ext uri="{BB962C8B-B14F-4D97-AF65-F5344CB8AC3E}">
        <p14:creationId xmlns:p14="http://schemas.microsoft.com/office/powerpoint/2010/main" val="1495813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ADFAD-1139-4041-A164-8D9563AA6F72}"/>
              </a:ext>
            </a:extLst>
          </p:cNvPr>
          <p:cNvSpPr>
            <a:spLocks noGrp="1"/>
          </p:cNvSpPr>
          <p:nvPr>
            <p:ph type="ctrTitle"/>
          </p:nvPr>
        </p:nvSpPr>
        <p:spPr/>
        <p:txBody>
          <a:bodyPr/>
          <a:lstStyle/>
          <a:p>
            <a:r>
              <a:rPr lang="en-US"/>
              <a:t>Research team</a:t>
            </a:r>
          </a:p>
        </p:txBody>
      </p:sp>
      <p:sp>
        <p:nvSpPr>
          <p:cNvPr id="3" name="Slide Number Placeholder 2">
            <a:extLst>
              <a:ext uri="{FF2B5EF4-FFF2-40B4-BE49-F238E27FC236}">
                <a16:creationId xmlns:a16="http://schemas.microsoft.com/office/drawing/2014/main" id="{703DCE73-ECA1-4ED2-BB29-AB4CCDF39615}"/>
              </a:ext>
            </a:extLst>
          </p:cNvPr>
          <p:cNvSpPr>
            <a:spLocks noGrp="1"/>
          </p:cNvSpPr>
          <p:nvPr>
            <p:ph type="sldNum" sz="quarter" idx="4"/>
          </p:nvPr>
        </p:nvSpPr>
        <p:spPr/>
        <p:txBody>
          <a:bodyPr/>
          <a:lstStyle/>
          <a:p>
            <a:fld id="{7AE184E0-0BD4-4705-A12B-9B71DDE63301}" type="slidenum">
              <a:rPr lang="en-US" noProof="0" smtClean="0"/>
              <a:pPr/>
              <a:t>22</a:t>
            </a:fld>
            <a:endParaRPr lang="en-US" noProof="0"/>
          </a:p>
        </p:txBody>
      </p:sp>
    </p:spTree>
    <p:extLst>
      <p:ext uri="{BB962C8B-B14F-4D97-AF65-F5344CB8AC3E}">
        <p14:creationId xmlns:p14="http://schemas.microsoft.com/office/powerpoint/2010/main" val="1727505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D0EDF243-F37F-4B4A-BACE-128813310D92}"/>
              </a:ext>
            </a:extLst>
          </p:cNvPr>
          <p:cNvSpPr txBox="1">
            <a:spLocks/>
          </p:cNvSpPr>
          <p:nvPr/>
        </p:nvSpPr>
        <p:spPr>
          <a:xfrm>
            <a:off x="-191729" y="8362335"/>
            <a:ext cx="13888873" cy="1391265"/>
          </a:xfrm>
          <a:prstGeom prst="rect">
            <a:avLst/>
          </a:prstGeom>
          <a:solidFill>
            <a:schemeClr val="bg1"/>
          </a:solidFill>
        </p:spPr>
        <p:txBody>
          <a:bodyPr vert="horz" lIns="91440" tIns="45720" rIns="91440" bIns="45720" rtlCol="0" anchor="t" anchorCtr="0">
            <a:noAutofit/>
          </a:bodyPr>
          <a:lstStyle>
            <a:lvl1pPr algn="l" defTabSz="1300368" rtl="0" eaLnBrk="1" latinLnBrk="0" hangingPunct="1">
              <a:lnSpc>
                <a:spcPct val="90000"/>
              </a:lnSpc>
              <a:spcBef>
                <a:spcPct val="0"/>
              </a:spcBef>
              <a:buNone/>
              <a:defRPr sz="5400" u="sng" kern="1200" cap="all" baseline="0">
                <a:solidFill>
                  <a:srgbClr val="1E64C8"/>
                </a:solidFill>
                <a:uFill>
                  <a:solidFill>
                    <a:srgbClr val="1E64C8"/>
                  </a:solidFill>
                </a:uFill>
                <a:latin typeface="+mj-lt"/>
                <a:ea typeface="+mj-ea"/>
                <a:cs typeface="+mj-cs"/>
              </a:defRPr>
            </a:lvl1pPr>
          </a:lstStyle>
          <a:p>
            <a:r>
              <a:rPr lang="en-US"/>
              <a:t> </a:t>
            </a:r>
          </a:p>
        </p:txBody>
      </p:sp>
      <p:sp>
        <p:nvSpPr>
          <p:cNvPr id="2" name="Title 1">
            <a:extLst>
              <a:ext uri="{FF2B5EF4-FFF2-40B4-BE49-F238E27FC236}">
                <a16:creationId xmlns:a16="http://schemas.microsoft.com/office/drawing/2014/main" id="{E73CEE95-DE52-41DD-9D80-BD145212B931}"/>
              </a:ext>
            </a:extLst>
          </p:cNvPr>
          <p:cNvSpPr>
            <a:spLocks noGrp="1"/>
          </p:cNvSpPr>
          <p:nvPr>
            <p:ph type="title"/>
          </p:nvPr>
        </p:nvSpPr>
        <p:spPr/>
        <p:txBody>
          <a:bodyPr/>
          <a:lstStyle/>
          <a:p>
            <a:r>
              <a:rPr lang="en-US"/>
              <a:t>Research team</a:t>
            </a:r>
          </a:p>
        </p:txBody>
      </p:sp>
      <p:sp>
        <p:nvSpPr>
          <p:cNvPr id="5" name="Slide Number Placeholder 4">
            <a:extLst>
              <a:ext uri="{FF2B5EF4-FFF2-40B4-BE49-F238E27FC236}">
                <a16:creationId xmlns:a16="http://schemas.microsoft.com/office/drawing/2014/main" id="{E496962F-D581-4CE3-A3D5-23C8A502C9A2}"/>
              </a:ext>
            </a:extLst>
          </p:cNvPr>
          <p:cNvSpPr>
            <a:spLocks noGrp="1"/>
          </p:cNvSpPr>
          <p:nvPr>
            <p:ph type="sldNum" sz="quarter" idx="12"/>
          </p:nvPr>
        </p:nvSpPr>
        <p:spPr/>
        <p:txBody>
          <a:bodyPr/>
          <a:lstStyle/>
          <a:p>
            <a:fld id="{7AE184E0-0BD4-4705-A12B-9B71DDE63301}" type="slidenum">
              <a:rPr lang="en-US" noProof="0" smtClean="0"/>
              <a:t>23</a:t>
            </a:fld>
            <a:endParaRPr lang="en-US" noProof="0"/>
          </a:p>
        </p:txBody>
      </p:sp>
      <p:pic>
        <p:nvPicPr>
          <p:cNvPr id="4" name="Afbeelding 3" descr="Afbeelding met buitenshuis, hemel, gras, persoon&#10;&#10;Automatisch gegenereerde beschrijving">
            <a:extLst>
              <a:ext uri="{FF2B5EF4-FFF2-40B4-BE49-F238E27FC236}">
                <a16:creationId xmlns:a16="http://schemas.microsoft.com/office/drawing/2014/main" id="{7BFF3C83-0594-6C20-F263-53C83A944DCD}"/>
              </a:ext>
            </a:extLst>
          </p:cNvPr>
          <p:cNvPicPr>
            <a:picLocks noChangeAspect="1"/>
          </p:cNvPicPr>
          <p:nvPr/>
        </p:nvPicPr>
        <p:blipFill>
          <a:blip r:embed="rId3">
            <a:extLst>
              <a:ext uri="{28A0092B-C50C-407E-A947-70E740481C1C}">
                <a14:useLocalDpi xmlns:a14="http://schemas.microsoft.com/office/drawing/2010/main" val="0"/>
              </a:ext>
            </a:extLst>
          </a:blip>
          <a:srcRect l="9913" t="11438" r="1898" b="17214"/>
          <a:stretch/>
        </p:blipFill>
        <p:spPr>
          <a:xfrm>
            <a:off x="2514232" y="1479203"/>
            <a:ext cx="12310209" cy="74695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2DA81AF-C6D5-46F5-AA4F-256E4520E37D}"/>
              </a:ext>
            </a:extLst>
          </p:cNvPr>
          <p:cNvSpPr/>
          <p:nvPr/>
        </p:nvSpPr>
        <p:spPr>
          <a:xfrm>
            <a:off x="-32421" y="7890364"/>
            <a:ext cx="12625187" cy="1863236"/>
          </a:xfrm>
          <a:prstGeom prst="rect">
            <a:avLst/>
          </a:prstGeom>
          <a:solidFill>
            <a:schemeClr val="bg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11F78529-1E94-4D06-9AA3-F9EB4356AB9E}"/>
              </a:ext>
            </a:extLst>
          </p:cNvPr>
          <p:cNvSpPr>
            <a:spLocks noGrp="1"/>
          </p:cNvSpPr>
          <p:nvPr>
            <p:ph type="title"/>
          </p:nvPr>
        </p:nvSpPr>
        <p:spPr/>
        <p:txBody>
          <a:bodyPr/>
          <a:lstStyle/>
          <a:p>
            <a:r>
              <a:rPr lang="en-US"/>
              <a:t>Alumni</a:t>
            </a:r>
          </a:p>
        </p:txBody>
      </p:sp>
      <p:sp>
        <p:nvSpPr>
          <p:cNvPr id="3" name="Content Placeholder 2">
            <a:extLst>
              <a:ext uri="{FF2B5EF4-FFF2-40B4-BE49-F238E27FC236}">
                <a16:creationId xmlns:a16="http://schemas.microsoft.com/office/drawing/2014/main" id="{09D33848-E9F8-4F74-ADF3-22FB06AFB95B}"/>
              </a:ext>
            </a:extLst>
          </p:cNvPr>
          <p:cNvSpPr>
            <a:spLocks noGrp="1"/>
          </p:cNvSpPr>
          <p:nvPr>
            <p:ph idx="1"/>
          </p:nvPr>
        </p:nvSpPr>
        <p:spPr>
          <a:xfrm>
            <a:off x="449210" y="1203215"/>
            <a:ext cx="15699575" cy="6696000"/>
          </a:xfrm>
        </p:spPr>
        <p:txBody>
          <a:bodyPr/>
          <a:lstStyle/>
          <a:p>
            <a:r>
              <a:rPr lang="en-US"/>
              <a:t>Where some of our former colleagues ended up …</a:t>
            </a:r>
          </a:p>
        </p:txBody>
      </p:sp>
      <p:sp>
        <p:nvSpPr>
          <p:cNvPr id="4" name="Slide Number Placeholder 3">
            <a:extLst>
              <a:ext uri="{FF2B5EF4-FFF2-40B4-BE49-F238E27FC236}">
                <a16:creationId xmlns:a16="http://schemas.microsoft.com/office/drawing/2014/main" id="{79046934-B313-4516-9D80-A700A8B57C78}"/>
              </a:ext>
            </a:extLst>
          </p:cNvPr>
          <p:cNvSpPr>
            <a:spLocks noGrp="1"/>
          </p:cNvSpPr>
          <p:nvPr>
            <p:ph type="sldNum" sz="quarter" idx="12"/>
          </p:nvPr>
        </p:nvSpPr>
        <p:spPr/>
        <p:txBody>
          <a:bodyPr/>
          <a:lstStyle/>
          <a:p>
            <a:fld id="{7AE184E0-0BD4-4705-A12B-9B71DDE63301}" type="slidenum">
              <a:rPr lang="en-GB" noProof="0" smtClean="0"/>
              <a:t>24</a:t>
            </a:fld>
            <a:endParaRPr lang="en-GB" noProof="0"/>
          </a:p>
        </p:txBody>
      </p:sp>
      <p:pic>
        <p:nvPicPr>
          <p:cNvPr id="5" name="Picture 4">
            <a:extLst>
              <a:ext uri="{FF2B5EF4-FFF2-40B4-BE49-F238E27FC236}">
                <a16:creationId xmlns:a16="http://schemas.microsoft.com/office/drawing/2014/main" id="{986CB956-D24F-45A9-B082-16F90B8A276D}"/>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309738" y="2174240"/>
            <a:ext cx="4303163" cy="2479028"/>
          </a:xfrm>
          <a:prstGeom prst="rect">
            <a:avLst/>
          </a:prstGeom>
        </p:spPr>
      </p:pic>
      <p:pic>
        <p:nvPicPr>
          <p:cNvPr id="6" name="Picture 5">
            <a:extLst>
              <a:ext uri="{FF2B5EF4-FFF2-40B4-BE49-F238E27FC236}">
                <a16:creationId xmlns:a16="http://schemas.microsoft.com/office/drawing/2014/main" id="{609BDF55-E752-4533-8517-192F4B0FE7D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1765852" y="2192902"/>
            <a:ext cx="3957850" cy="2479028"/>
          </a:xfrm>
          <a:prstGeom prst="rect">
            <a:avLst/>
          </a:prstGeom>
        </p:spPr>
      </p:pic>
      <p:pic>
        <p:nvPicPr>
          <p:cNvPr id="7" name="Picture 6">
            <a:extLst>
              <a:ext uri="{FF2B5EF4-FFF2-40B4-BE49-F238E27FC236}">
                <a16:creationId xmlns:a16="http://schemas.microsoft.com/office/drawing/2014/main" id="{68AA8704-1F34-4C9A-90F5-2937BF421452}"/>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133446" y="4591922"/>
            <a:ext cx="4303162" cy="2479028"/>
          </a:xfrm>
          <a:prstGeom prst="rect">
            <a:avLst/>
          </a:prstGeom>
        </p:spPr>
      </p:pic>
      <p:pic>
        <p:nvPicPr>
          <p:cNvPr id="9" name="Picture 8">
            <a:extLst>
              <a:ext uri="{FF2B5EF4-FFF2-40B4-BE49-F238E27FC236}">
                <a16:creationId xmlns:a16="http://schemas.microsoft.com/office/drawing/2014/main" id="{900A9200-07D6-4236-A664-456AA57DCC9A}"/>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385401" y="2188292"/>
            <a:ext cx="2621509" cy="2251880"/>
          </a:xfrm>
          <a:prstGeom prst="rect">
            <a:avLst/>
          </a:prstGeom>
        </p:spPr>
      </p:pic>
      <p:pic>
        <p:nvPicPr>
          <p:cNvPr id="11" name="Picture 10">
            <a:extLst>
              <a:ext uri="{FF2B5EF4-FFF2-40B4-BE49-F238E27FC236}">
                <a16:creationId xmlns:a16="http://schemas.microsoft.com/office/drawing/2014/main" id="{EEBA031E-3793-4166-8093-9AC9E392991C}"/>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9609612" y="7170626"/>
            <a:ext cx="3693701" cy="2251880"/>
          </a:xfrm>
          <a:prstGeom prst="rect">
            <a:avLst/>
          </a:prstGeom>
        </p:spPr>
      </p:pic>
      <p:pic>
        <p:nvPicPr>
          <p:cNvPr id="8" name="Picture 7">
            <a:extLst>
              <a:ext uri="{FF2B5EF4-FFF2-40B4-BE49-F238E27FC236}">
                <a16:creationId xmlns:a16="http://schemas.microsoft.com/office/drawing/2014/main" id="{1640E863-92E1-45EF-8EFD-8C7C3F3F1FA0}"/>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8904332" y="2252519"/>
            <a:ext cx="2552131" cy="2251881"/>
          </a:xfrm>
          <a:prstGeom prst="rect">
            <a:avLst/>
          </a:prstGeom>
        </p:spPr>
      </p:pic>
      <p:pic>
        <p:nvPicPr>
          <p:cNvPr id="13" name="Picture 12">
            <a:extLst>
              <a:ext uri="{FF2B5EF4-FFF2-40B4-BE49-F238E27FC236}">
                <a16:creationId xmlns:a16="http://schemas.microsoft.com/office/drawing/2014/main" id="{D26D2AAE-5BD3-4246-802D-EF5F85BAE2EB}"/>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415860" y="4597324"/>
            <a:ext cx="4490113" cy="2647665"/>
          </a:xfrm>
          <a:prstGeom prst="rect">
            <a:avLst/>
          </a:prstGeom>
        </p:spPr>
      </p:pic>
      <p:pic>
        <p:nvPicPr>
          <p:cNvPr id="15" name="Picture 14">
            <a:extLst>
              <a:ext uri="{FF2B5EF4-FFF2-40B4-BE49-F238E27FC236}">
                <a16:creationId xmlns:a16="http://schemas.microsoft.com/office/drawing/2014/main" id="{4FE39683-1C19-45A6-91D2-99D54BB8D295}"/>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13804676" y="7170626"/>
            <a:ext cx="2661793" cy="2335002"/>
          </a:xfrm>
          <a:prstGeom prst="rect">
            <a:avLst/>
          </a:prstGeom>
        </p:spPr>
      </p:pic>
      <p:pic>
        <p:nvPicPr>
          <p:cNvPr id="12" name="Picture 11">
            <a:extLst>
              <a:ext uri="{FF2B5EF4-FFF2-40B4-BE49-F238E27FC236}">
                <a16:creationId xmlns:a16="http://schemas.microsoft.com/office/drawing/2014/main" id="{D412BCF7-A7AC-4F29-8921-87F19E064A30}"/>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4550385" y="7148134"/>
            <a:ext cx="4316205" cy="2551651"/>
          </a:xfrm>
          <a:prstGeom prst="rect">
            <a:avLst/>
          </a:prstGeom>
        </p:spPr>
      </p:pic>
      <p:pic>
        <p:nvPicPr>
          <p:cNvPr id="17" name="Afbeelding 16">
            <a:extLst>
              <a:ext uri="{FF2B5EF4-FFF2-40B4-BE49-F238E27FC236}">
                <a16:creationId xmlns:a16="http://schemas.microsoft.com/office/drawing/2014/main" id="{55A47EE3-718B-4214-9BB0-87E28E945D40}"/>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9696499" y="5153460"/>
            <a:ext cx="1885802" cy="1765038"/>
          </a:xfrm>
          <a:prstGeom prst="rect">
            <a:avLst/>
          </a:prstGeom>
        </p:spPr>
      </p:pic>
      <p:pic>
        <p:nvPicPr>
          <p:cNvPr id="18" name="Afbeelding 17">
            <a:extLst>
              <a:ext uri="{FF2B5EF4-FFF2-40B4-BE49-F238E27FC236}">
                <a16:creationId xmlns:a16="http://schemas.microsoft.com/office/drawing/2014/main" id="{BE44CB35-B219-48BA-A842-316BC5E73283}"/>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a:stretch/>
        </p:blipFill>
        <p:spPr>
          <a:xfrm>
            <a:off x="10828744" y="5083167"/>
            <a:ext cx="2139443" cy="1150818"/>
          </a:xfrm>
          <a:prstGeom prst="rect">
            <a:avLst/>
          </a:prstGeom>
        </p:spPr>
      </p:pic>
      <p:pic>
        <p:nvPicPr>
          <p:cNvPr id="19" name="Picture 18">
            <a:extLst>
              <a:ext uri="{FF2B5EF4-FFF2-40B4-BE49-F238E27FC236}">
                <a16:creationId xmlns:a16="http://schemas.microsoft.com/office/drawing/2014/main" id="{130A6481-5059-68BD-B8A1-0D55DA018974}"/>
              </a:ext>
            </a:extLst>
          </p:cNvPr>
          <p:cNvPicPr>
            <a:picLocks noChangeAspect="1"/>
          </p:cNvPicPr>
          <p:nvPr/>
        </p:nvPicPr>
        <p:blipFill rotWithShape="1">
          <a:blip r:embed="rId13"/>
          <a:srcRect l="25911" t="24302" r="51994" b="51397"/>
          <a:stretch/>
        </p:blipFill>
        <p:spPr>
          <a:xfrm>
            <a:off x="13371209" y="4748824"/>
            <a:ext cx="3355159" cy="2157865"/>
          </a:xfrm>
          <a:prstGeom prst="rect">
            <a:avLst/>
          </a:prstGeom>
        </p:spPr>
      </p:pic>
      <p:pic>
        <p:nvPicPr>
          <p:cNvPr id="20" name="Picture 19">
            <a:extLst>
              <a:ext uri="{FF2B5EF4-FFF2-40B4-BE49-F238E27FC236}">
                <a16:creationId xmlns:a16="http://schemas.microsoft.com/office/drawing/2014/main" id="{C1398869-A636-0ECC-1E6A-D401B9BB8EA9}"/>
              </a:ext>
            </a:extLst>
          </p:cNvPr>
          <p:cNvPicPr>
            <a:picLocks noChangeAspect="1"/>
          </p:cNvPicPr>
          <p:nvPr/>
        </p:nvPicPr>
        <p:blipFill rotWithShape="1">
          <a:blip r:embed="rId14"/>
          <a:srcRect l="38282" t="22766" r="42879" b="65116"/>
          <a:stretch/>
        </p:blipFill>
        <p:spPr>
          <a:xfrm>
            <a:off x="194573" y="7602746"/>
            <a:ext cx="4062983" cy="1606468"/>
          </a:xfrm>
          <a:prstGeom prst="rect">
            <a:avLst/>
          </a:prstGeom>
        </p:spPr>
      </p:pic>
    </p:spTree>
    <p:extLst>
      <p:ext uri="{BB962C8B-B14F-4D97-AF65-F5344CB8AC3E}">
        <p14:creationId xmlns:p14="http://schemas.microsoft.com/office/powerpoint/2010/main" val="3754714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1073" y="1743240"/>
            <a:ext cx="13638585" cy="5769600"/>
          </a:xfrm>
        </p:spPr>
        <p:txBody>
          <a:bodyPr/>
          <a:lstStyle/>
          <a:p>
            <a:pPr>
              <a:lnSpc>
                <a:spcPct val="120000"/>
              </a:lnSpc>
            </a:pPr>
            <a:r>
              <a:rPr lang="en-US" dirty="0"/>
              <a:t>Department of Agricultural Economics  </a:t>
            </a:r>
            <a:br>
              <a:rPr lang="en-US" dirty="0"/>
            </a:br>
            <a:r>
              <a:rPr lang="en-US" dirty="0"/>
              <a:t>Division of Agri-food Marketing &amp; Chain Management</a:t>
            </a:r>
            <a:br>
              <a:rPr lang="en-US" dirty="0"/>
            </a:br>
            <a:r>
              <a:rPr lang="en-US" dirty="0">
                <a:hlinkClick r:id="rId3">
                  <a:extLst>
                    <a:ext uri="{A12FA001-AC4F-418D-AE19-62706E023703}">
                      <ahyp:hlinkClr xmlns:ahyp="http://schemas.microsoft.com/office/drawing/2018/hyperlinkcolor" val="tx"/>
                    </a:ext>
                  </a:extLst>
                </a:hlinkClick>
              </a:rPr>
              <a:t>https://agecon.ugent.be/agri-food-marketing-and-chain-management/</a:t>
            </a:r>
            <a:r>
              <a:rPr lang="en-US" dirty="0"/>
              <a:t> </a:t>
            </a:r>
            <a:br>
              <a:rPr lang="en-US" dirty="0"/>
            </a:br>
            <a:br>
              <a:rPr lang="en-US" dirty="0"/>
            </a:br>
            <a:r>
              <a:rPr lang="en-US" b="1" dirty="0"/>
              <a:t>Prof. Hans De </a:t>
            </a:r>
            <a:r>
              <a:rPr lang="en-US" b="1" dirty="0" err="1"/>
              <a:t>Steur</a:t>
            </a:r>
            <a:br>
              <a:rPr lang="en-US" dirty="0"/>
            </a:br>
            <a:r>
              <a:rPr lang="en-US" dirty="0"/>
              <a:t>E	</a:t>
            </a:r>
            <a:r>
              <a:rPr lang="en-US" dirty="0" err="1"/>
              <a:t>hans.desteur@ugent.be</a:t>
            </a:r>
            <a:br>
              <a:rPr lang="en-US" dirty="0"/>
            </a:br>
            <a:r>
              <a:rPr lang="en-US" dirty="0"/>
              <a:t>T	+32 9 264 59 30 </a:t>
            </a:r>
            <a:br>
              <a:rPr lang="en-US" dirty="0"/>
            </a:br>
            <a:r>
              <a:rPr lang="en-US" dirty="0"/>
              <a:t>	</a:t>
            </a:r>
            <a:r>
              <a:rPr lang="en-US" dirty="0" err="1"/>
              <a:t>hansdesteur</a:t>
            </a:r>
            <a:br>
              <a:rPr lang="en-US" dirty="0"/>
            </a:br>
            <a:r>
              <a:rPr lang="en-US" dirty="0"/>
              <a:t>	https://</a:t>
            </a:r>
            <a:r>
              <a:rPr lang="en-US" dirty="0" err="1"/>
              <a:t>hansdesteur.weebly.com</a:t>
            </a:r>
            <a:r>
              <a:rPr lang="en-US" dirty="0"/>
              <a:t>/</a:t>
            </a:r>
            <a:br>
              <a:rPr lang="en-US" dirty="0"/>
            </a:br>
            <a:br>
              <a:rPr lang="en-US" dirty="0"/>
            </a:br>
            <a:r>
              <a:rPr lang="en-US" b="1" dirty="0"/>
              <a:t>Prof. Xavier </a:t>
            </a:r>
            <a:r>
              <a:rPr lang="en-US" b="1" dirty="0" err="1"/>
              <a:t>Gellynck</a:t>
            </a:r>
            <a:br>
              <a:rPr lang="en-US" b="1" dirty="0"/>
            </a:br>
            <a:r>
              <a:rPr lang="en-US" dirty="0"/>
              <a:t>E	</a:t>
            </a:r>
            <a:r>
              <a:rPr lang="en-US" dirty="0" err="1"/>
              <a:t>xavier.gellynck@ugent.be</a:t>
            </a:r>
            <a:br>
              <a:rPr lang="en-US" dirty="0"/>
            </a:br>
            <a:r>
              <a:rPr lang="en-US" dirty="0"/>
              <a:t>T	+32 9 264 59 23</a:t>
            </a:r>
            <a:br>
              <a:rPr lang="en-US" dirty="0"/>
            </a:br>
            <a:br>
              <a:rPr lang="en-US" sz="1000" dirty="0"/>
            </a:br>
            <a:endParaRPr lang="en-US" dirty="0"/>
          </a:p>
        </p:txBody>
      </p:sp>
      <p:sp>
        <p:nvSpPr>
          <p:cNvPr id="4" name="Tijdelijke aanduiding voor tekst 3"/>
          <p:cNvSpPr>
            <a:spLocks noGrp="1"/>
          </p:cNvSpPr>
          <p:nvPr>
            <p:ph type="body" sz="quarter" idx="10"/>
          </p:nvPr>
        </p:nvSpPr>
        <p:spPr>
          <a:xfrm>
            <a:off x="14036796" y="5384454"/>
            <a:ext cx="3301879" cy="633616"/>
          </a:xfrm>
        </p:spPr>
        <p:txBody>
          <a:bodyPr>
            <a:normAutofit fontScale="25000" lnSpcReduction="20000"/>
          </a:bodyPr>
          <a:lstStyle/>
          <a:p>
            <a:r>
              <a:rPr lang="en-US"/>
              <a:t> </a:t>
            </a:r>
          </a:p>
          <a:p>
            <a:r>
              <a:rPr lang="en-US"/>
              <a:t>         </a:t>
            </a:r>
            <a:br>
              <a:rPr lang="en-US"/>
            </a:br>
            <a:r>
              <a:rPr lang="en-US"/>
              <a:t>     </a:t>
            </a:r>
          </a:p>
          <a:p>
            <a:endParaRPr lang="en-US"/>
          </a:p>
        </p:txBody>
      </p:sp>
      <p:pic>
        <p:nvPicPr>
          <p:cNvPr id="6" name="Picture 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732340" y="7147741"/>
            <a:ext cx="361478" cy="459705"/>
          </a:xfrm>
          <a:prstGeom prst="rect">
            <a:avLst/>
          </a:prstGeom>
        </p:spPr>
      </p:pic>
      <p:pic>
        <p:nvPicPr>
          <p:cNvPr id="9" name="Picture 12">
            <a:extLst>
              <a:ext uri="{FF2B5EF4-FFF2-40B4-BE49-F238E27FC236}">
                <a16:creationId xmlns:a16="http://schemas.microsoft.com/office/drawing/2014/main" id="{9D358CE8-6B91-40C3-8EE0-9762616EE7C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387550" y="4628040"/>
            <a:ext cx="280417" cy="280417"/>
          </a:xfrm>
          <a:prstGeom prst="rect">
            <a:avLst/>
          </a:prstGeom>
        </p:spPr>
      </p:pic>
      <p:sp>
        <p:nvSpPr>
          <p:cNvPr id="3" name="Rectangle 2">
            <a:extLst>
              <a:ext uri="{FF2B5EF4-FFF2-40B4-BE49-F238E27FC236}">
                <a16:creationId xmlns:a16="http://schemas.microsoft.com/office/drawing/2014/main" id="{B6AD3124-1503-48C6-8489-CCE6C2F2537A}"/>
              </a:ext>
            </a:extLst>
          </p:cNvPr>
          <p:cNvSpPr/>
          <p:nvPr/>
        </p:nvSpPr>
        <p:spPr>
          <a:xfrm>
            <a:off x="10213074" y="3752545"/>
            <a:ext cx="6533837" cy="1274195"/>
          </a:xfrm>
          <a:prstGeom prst="rect">
            <a:avLst/>
          </a:prstGeom>
        </p:spPr>
        <p:txBody>
          <a:bodyPr wrap="square">
            <a:spAutoFit/>
          </a:bodyPr>
          <a:lstStyle/>
          <a:p>
            <a:r>
              <a:rPr lang="en-US" b="1" dirty="0">
                <a:solidFill>
                  <a:schemeClr val="bg1"/>
                </a:solidFill>
              </a:rPr>
              <a:t>Prof. Joachim Schouteten</a:t>
            </a:r>
            <a:br>
              <a:rPr lang="en-US" dirty="0">
                <a:solidFill>
                  <a:schemeClr val="bg1"/>
                </a:solidFill>
              </a:rPr>
            </a:br>
            <a:r>
              <a:rPr lang="en-US" dirty="0">
                <a:solidFill>
                  <a:schemeClr val="bg1"/>
                </a:solidFill>
              </a:rPr>
              <a:t>E	</a:t>
            </a:r>
            <a:r>
              <a:rPr lang="en-US" dirty="0" err="1">
                <a:solidFill>
                  <a:schemeClr val="bg1"/>
                </a:solidFill>
              </a:rPr>
              <a:t>joachim.schouteten@ugent.be</a:t>
            </a:r>
            <a:br>
              <a:rPr lang="en-US" dirty="0">
                <a:solidFill>
                  <a:schemeClr val="bg1"/>
                </a:solidFill>
              </a:rPr>
            </a:br>
            <a:r>
              <a:rPr lang="en-US" dirty="0">
                <a:solidFill>
                  <a:schemeClr val="bg1"/>
                </a:solidFill>
              </a:rPr>
              <a:t>T	+32 9 264 59 45</a:t>
            </a:r>
          </a:p>
        </p:txBody>
      </p:sp>
      <p:sp>
        <p:nvSpPr>
          <p:cNvPr id="13" name="Rectangle 12">
            <a:extLst>
              <a:ext uri="{FF2B5EF4-FFF2-40B4-BE49-F238E27FC236}">
                <a16:creationId xmlns:a16="http://schemas.microsoft.com/office/drawing/2014/main" id="{A8BF73D2-BB4C-498D-953B-B7C28CA5C1ED}"/>
              </a:ext>
            </a:extLst>
          </p:cNvPr>
          <p:cNvSpPr/>
          <p:nvPr/>
        </p:nvSpPr>
        <p:spPr>
          <a:xfrm>
            <a:off x="15093818" y="6623097"/>
            <a:ext cx="2157963" cy="1428083"/>
          </a:xfrm>
          <a:prstGeom prst="rect">
            <a:avLst/>
          </a:prstGeom>
        </p:spPr>
        <p:txBody>
          <a:bodyPr wrap="none">
            <a:spAutoFit/>
          </a:bodyPr>
          <a:lstStyle/>
          <a:p>
            <a:r>
              <a:rPr lang="en-US" err="1">
                <a:solidFill>
                  <a:schemeClr val="bg1"/>
                </a:solidFill>
                <a:hlinkClick r:id="rId6">
                  <a:extLst>
                    <a:ext uri="{A12FA001-AC4F-418D-AE19-62706E023703}">
                      <ahyp:hlinkClr xmlns:ahyp="http://schemas.microsoft.com/office/drawing/2018/hyperlinkcolor" val="tx"/>
                    </a:ext>
                  </a:extLst>
                </a:hlinkClick>
              </a:rPr>
              <a:t>AgEcon</a:t>
            </a:r>
            <a:r>
              <a:rPr lang="en-US">
                <a:solidFill>
                  <a:schemeClr val="bg1"/>
                </a:solidFill>
                <a:hlinkClick r:id="rId6">
                  <a:extLst>
                    <a:ext uri="{A12FA001-AC4F-418D-AE19-62706E023703}">
                      <ahyp:hlinkClr xmlns:ahyp="http://schemas.microsoft.com/office/drawing/2018/hyperlinkcolor" val="tx"/>
                    </a:ext>
                  </a:extLst>
                </a:hlinkClick>
              </a:rPr>
              <a:t> dept</a:t>
            </a:r>
            <a:endParaRPr lang="en-US">
              <a:solidFill>
                <a:schemeClr val="bg1"/>
              </a:solidFill>
            </a:endParaRPr>
          </a:p>
          <a:p>
            <a:endParaRPr lang="en-US" sz="1000">
              <a:solidFill>
                <a:schemeClr val="bg1"/>
              </a:solidFill>
            </a:endParaRPr>
          </a:p>
          <a:p>
            <a:r>
              <a:rPr lang="en-US" err="1">
                <a:solidFill>
                  <a:schemeClr val="bg1"/>
                </a:solidFill>
              </a:rPr>
              <a:t>ageconugent</a:t>
            </a:r>
            <a:endParaRPr lang="en-US">
              <a:solidFill>
                <a:schemeClr val="bg1"/>
              </a:solidFill>
            </a:endParaRPr>
          </a:p>
          <a:p>
            <a:endParaRPr lang="en-US">
              <a:solidFill>
                <a:schemeClr val="bg1"/>
              </a:solidFill>
            </a:endParaRPr>
          </a:p>
        </p:txBody>
      </p:sp>
      <p:pic>
        <p:nvPicPr>
          <p:cNvPr id="17" name="Picture 16">
            <a:extLst>
              <a:ext uri="{FF2B5EF4-FFF2-40B4-BE49-F238E27FC236}">
                <a16:creationId xmlns:a16="http://schemas.microsoft.com/office/drawing/2014/main" id="{37DDE9B5-4AF8-4B0B-8FFB-4E6EC2524A03}"/>
              </a:ext>
            </a:extLst>
          </p:cNvPr>
          <p:cNvPicPr>
            <a:picLocks noChangeAspect="1"/>
          </p:cNvPicPr>
          <p:nvPr/>
        </p:nvPicPr>
        <p:blipFill>
          <a:blip r:embed="rId7" cstate="print">
            <a:lum bright="70000" contrast="-70000"/>
            <a:extLst>
              <a:ext uri="{28A0092B-C50C-407E-A947-70E740481C1C}">
                <a14:useLocalDpi xmlns:a14="http://schemas.microsoft.com/office/drawing/2010/main"/>
              </a:ext>
            </a:extLst>
          </a:blip>
          <a:stretch>
            <a:fillRect/>
          </a:stretch>
        </p:blipFill>
        <p:spPr>
          <a:xfrm>
            <a:off x="14719400" y="6701897"/>
            <a:ext cx="387357" cy="387357"/>
          </a:xfrm>
          <a:prstGeom prst="rect">
            <a:avLst/>
          </a:prstGeom>
        </p:spPr>
      </p:pic>
      <p:sp>
        <p:nvSpPr>
          <p:cNvPr id="14" name="Rectangle 13">
            <a:extLst>
              <a:ext uri="{FF2B5EF4-FFF2-40B4-BE49-F238E27FC236}">
                <a16:creationId xmlns:a16="http://schemas.microsoft.com/office/drawing/2014/main" id="{9AF0AB76-EDFD-43F5-BE2E-BDF219FE362B}"/>
              </a:ext>
            </a:extLst>
          </p:cNvPr>
          <p:cNvSpPr/>
          <p:nvPr/>
        </p:nvSpPr>
        <p:spPr>
          <a:xfrm>
            <a:off x="1861790" y="8260173"/>
            <a:ext cx="10791892" cy="1274195"/>
          </a:xfrm>
          <a:prstGeom prst="rect">
            <a:avLst/>
          </a:prstGeom>
          <a:solidFill>
            <a:schemeClr val="bg1"/>
          </a:solidFill>
        </p:spPr>
        <p:txBody>
          <a:bodyPr wrap="square">
            <a:spAutoFit/>
          </a:bodyPr>
          <a:lstStyle/>
          <a:p>
            <a:r>
              <a:rPr lang="en-US" dirty="0">
                <a:solidFill>
                  <a:schemeClr val="bg1"/>
                </a:solidFill>
              </a:rPr>
              <a:t>Dr. Joachim Schouteten</a:t>
            </a:r>
            <a:br>
              <a:rPr lang="en-US" dirty="0">
                <a:solidFill>
                  <a:schemeClr val="bg1"/>
                </a:solidFill>
              </a:rPr>
            </a:br>
            <a:r>
              <a:rPr lang="en-US" dirty="0">
                <a:solidFill>
                  <a:schemeClr val="bg1"/>
                </a:solidFill>
              </a:rPr>
              <a:t>E	</a:t>
            </a:r>
            <a:r>
              <a:rPr lang="en-US" dirty="0" err="1">
                <a:solidFill>
                  <a:schemeClr val="bg1"/>
                </a:solidFill>
              </a:rPr>
              <a:t>joachim.schouteten@ugent.be</a:t>
            </a:r>
            <a:br>
              <a:rPr lang="en-US" dirty="0">
                <a:solidFill>
                  <a:schemeClr val="bg1"/>
                </a:solidFill>
              </a:rPr>
            </a:br>
            <a:r>
              <a:rPr lang="en-US" dirty="0">
                <a:solidFill>
                  <a:schemeClr val="bg1"/>
                </a:solidFill>
              </a:rPr>
              <a:t>T	+32 9 264 59 45</a:t>
            </a:r>
          </a:p>
        </p:txBody>
      </p:sp>
      <p:pic>
        <p:nvPicPr>
          <p:cNvPr id="15" name="Picture 14">
            <a:extLst>
              <a:ext uri="{FF2B5EF4-FFF2-40B4-BE49-F238E27FC236}">
                <a16:creationId xmlns:a16="http://schemas.microsoft.com/office/drawing/2014/main" id="{BB9E7DC8-7677-473B-BC16-D7A987E65C8E}"/>
              </a:ext>
            </a:extLst>
          </p:cNvPr>
          <p:cNvPicPr>
            <a:picLocks noChangeAspect="1"/>
          </p:cNvPicPr>
          <p:nvPr/>
        </p:nvPicPr>
        <p:blipFill>
          <a:blip r:embed="rId8" cstate="print">
            <a:lum bright="70000" contrast="-70000"/>
            <a:extLst>
              <a:ext uri="{28A0092B-C50C-407E-A947-70E740481C1C}">
                <a14:useLocalDpi xmlns:a14="http://schemas.microsoft.com/office/drawing/2010/main"/>
              </a:ext>
            </a:extLst>
          </a:blip>
          <a:stretch>
            <a:fillRect/>
          </a:stretch>
        </p:blipFill>
        <p:spPr>
          <a:xfrm>
            <a:off x="1347209" y="5071035"/>
            <a:ext cx="333886" cy="333886"/>
          </a:xfrm>
          <a:prstGeom prst="rect">
            <a:avLst/>
          </a:prstGeom>
        </p:spPr>
      </p:pic>
    </p:spTree>
    <p:extLst>
      <p:ext uri="{BB962C8B-B14F-4D97-AF65-F5344CB8AC3E}">
        <p14:creationId xmlns:p14="http://schemas.microsoft.com/office/powerpoint/2010/main" val="4263872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ADFAD-1139-4041-A164-8D9563AA6F72}"/>
              </a:ext>
            </a:extLst>
          </p:cNvPr>
          <p:cNvSpPr>
            <a:spLocks noGrp="1"/>
          </p:cNvSpPr>
          <p:nvPr>
            <p:ph type="ctrTitle"/>
          </p:nvPr>
        </p:nvSpPr>
        <p:spPr/>
        <p:txBody>
          <a:bodyPr/>
          <a:lstStyle/>
          <a:p>
            <a:r>
              <a:rPr lang="en-US"/>
              <a:t>Vision &amp; mission </a:t>
            </a:r>
            <a:endParaRPr lang="en-US">
              <a:uFill>
                <a:solidFill>
                  <a:prstClr val="white"/>
                </a:solidFill>
              </a:uFill>
              <a:cs typeface="Arial"/>
            </a:endParaRPr>
          </a:p>
        </p:txBody>
      </p:sp>
      <p:sp>
        <p:nvSpPr>
          <p:cNvPr id="3" name="Slide Number Placeholder 2">
            <a:extLst>
              <a:ext uri="{FF2B5EF4-FFF2-40B4-BE49-F238E27FC236}">
                <a16:creationId xmlns:a16="http://schemas.microsoft.com/office/drawing/2014/main" id="{703DCE73-ECA1-4ED2-BB29-AB4CCDF39615}"/>
              </a:ext>
            </a:extLst>
          </p:cNvPr>
          <p:cNvSpPr>
            <a:spLocks noGrp="1"/>
          </p:cNvSpPr>
          <p:nvPr>
            <p:ph type="sldNum" sz="quarter" idx="4"/>
          </p:nvPr>
        </p:nvSpPr>
        <p:spPr/>
        <p:txBody>
          <a:bodyPr/>
          <a:lstStyle/>
          <a:p>
            <a:fld id="{7AE184E0-0BD4-4705-A12B-9B71DDE63301}" type="slidenum">
              <a:rPr lang="en-US" noProof="0" smtClean="0"/>
              <a:pPr/>
              <a:t>3</a:t>
            </a:fld>
            <a:endParaRPr lang="en-US" noProof="0"/>
          </a:p>
        </p:txBody>
      </p:sp>
    </p:spTree>
    <p:extLst>
      <p:ext uri="{BB962C8B-B14F-4D97-AF65-F5344CB8AC3E}">
        <p14:creationId xmlns:p14="http://schemas.microsoft.com/office/powerpoint/2010/main" val="575076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40F1B9-73C0-4A73-8706-3A8DAEA296BE}"/>
              </a:ext>
            </a:extLst>
          </p:cNvPr>
          <p:cNvSpPr>
            <a:spLocks noGrp="1"/>
          </p:cNvSpPr>
          <p:nvPr>
            <p:ph idx="1"/>
          </p:nvPr>
        </p:nvSpPr>
        <p:spPr>
          <a:xfrm>
            <a:off x="830118" y="1528800"/>
            <a:ext cx="15948965" cy="6696000"/>
          </a:xfrm>
        </p:spPr>
        <p:txBody>
          <a:bodyPr vert="horz" lIns="91440" tIns="45720" rIns="91440" bIns="45720" rtlCol="0" anchor="t">
            <a:normAutofit/>
          </a:bodyPr>
          <a:lstStyle/>
          <a:p>
            <a:pPr marL="86360" indent="0">
              <a:buNone/>
            </a:pPr>
            <a:r>
              <a:rPr lang="en-US" altLang="nl-BE" sz="3400" dirty="0">
                <a:latin typeface="+mj-lt"/>
              </a:rPr>
              <a:t>A </a:t>
            </a:r>
            <a:r>
              <a:rPr lang="en-US" altLang="nl-BE" sz="3400" u="sng" dirty="0">
                <a:latin typeface="+mj-lt"/>
              </a:rPr>
              <a:t>leading center </a:t>
            </a:r>
            <a:r>
              <a:rPr lang="en-US" altLang="nl-BE" sz="3400" dirty="0">
                <a:latin typeface="+mj-lt"/>
              </a:rPr>
              <a:t>for knowledge development and dissemination within the domain of agri-food marketing &amp; chain management in Flanders/Belgium, the EU and beyond  </a:t>
            </a:r>
            <a:endParaRPr lang="en-US">
              <a:cs typeface="Arial"/>
            </a:endParaRPr>
          </a:p>
          <a:p>
            <a:pPr marL="535940" indent="-449580"/>
            <a:endParaRPr lang="en-US" altLang="nl-BE" sz="3400">
              <a:latin typeface="+mj-lt"/>
              <a:cs typeface="Arial"/>
            </a:endParaRPr>
          </a:p>
          <a:p>
            <a:pPr marL="535940" indent="-449580"/>
            <a:endParaRPr lang="en-US" sz="3400">
              <a:latin typeface="+mj-lt"/>
              <a:cs typeface="Arial"/>
            </a:endParaRPr>
          </a:p>
        </p:txBody>
      </p:sp>
      <p:pic>
        <p:nvPicPr>
          <p:cNvPr id="9221" name="Picture 7">
            <a:extLst>
              <a:ext uri="{FF2B5EF4-FFF2-40B4-BE49-F238E27FC236}">
                <a16:creationId xmlns:a16="http://schemas.microsoft.com/office/drawing/2014/main" id="{347DF0BD-FC2E-4B1B-9594-F04F52C1C7B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96217" y="6052407"/>
            <a:ext cx="7600917" cy="3484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61DFC1C-C673-4D52-8E6B-116AD3723808}"/>
              </a:ext>
            </a:extLst>
          </p:cNvPr>
          <p:cNvSpPr>
            <a:spLocks noGrp="1"/>
          </p:cNvSpPr>
          <p:nvPr>
            <p:ph type="title"/>
          </p:nvPr>
        </p:nvSpPr>
        <p:spPr/>
        <p:txBody>
          <a:bodyPr/>
          <a:lstStyle/>
          <a:p>
            <a:r>
              <a:rPr lang="en-US"/>
              <a:t>Research vision</a:t>
            </a:r>
          </a:p>
        </p:txBody>
      </p:sp>
      <p:sp>
        <p:nvSpPr>
          <p:cNvPr id="5" name="Slide Number Placeholder 4">
            <a:extLst>
              <a:ext uri="{FF2B5EF4-FFF2-40B4-BE49-F238E27FC236}">
                <a16:creationId xmlns:a16="http://schemas.microsoft.com/office/drawing/2014/main" id="{C8DA129D-EF18-4F35-B56C-3C10581A7A78}"/>
              </a:ext>
            </a:extLst>
          </p:cNvPr>
          <p:cNvSpPr>
            <a:spLocks noGrp="1"/>
          </p:cNvSpPr>
          <p:nvPr>
            <p:ph type="sldNum" sz="quarter" idx="12"/>
          </p:nvPr>
        </p:nvSpPr>
        <p:spPr/>
        <p:txBody>
          <a:bodyPr/>
          <a:lstStyle/>
          <a:p>
            <a:fld id="{7AE184E0-0BD4-4705-A12B-9B71DDE63301}" type="slidenum">
              <a:rPr lang="en-US" noProof="0" smtClean="0"/>
              <a:t>4</a:t>
            </a:fld>
            <a:endParaRPr lang="en-US" noProof="0"/>
          </a:p>
        </p:txBody>
      </p:sp>
    </p:spTree>
    <p:extLst>
      <p:ext uri="{BB962C8B-B14F-4D97-AF65-F5344CB8AC3E}">
        <p14:creationId xmlns:p14="http://schemas.microsoft.com/office/powerpoint/2010/main" val="4013314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ADBA05-0B7E-46CB-99F5-77BFCFD92741}"/>
              </a:ext>
            </a:extLst>
          </p:cNvPr>
          <p:cNvSpPr>
            <a:spLocks noGrp="1"/>
          </p:cNvSpPr>
          <p:nvPr>
            <p:ph idx="1"/>
          </p:nvPr>
        </p:nvSpPr>
        <p:spPr>
          <a:xfrm>
            <a:off x="570354" y="1270691"/>
            <a:ext cx="15699575" cy="7212217"/>
          </a:xfrm>
        </p:spPr>
        <p:txBody>
          <a:bodyPr>
            <a:normAutofit fontScale="70000" lnSpcReduction="20000"/>
          </a:bodyPr>
          <a:lstStyle/>
          <a:p>
            <a:pPr>
              <a:lnSpc>
                <a:spcPct val="150000"/>
              </a:lnSpc>
            </a:pPr>
            <a:r>
              <a:rPr lang="en-US" altLang="nl-BE">
                <a:solidFill>
                  <a:srgbClr val="1E64C8"/>
                </a:solidFill>
                <a:latin typeface="+mj-lt"/>
              </a:rPr>
              <a:t>APPLIED RESEARCH &amp; SCIENTIFIC TRAINING</a:t>
            </a:r>
          </a:p>
          <a:p>
            <a:pPr lvl="1">
              <a:lnSpc>
                <a:spcPct val="150000"/>
              </a:lnSpc>
            </a:pPr>
            <a:r>
              <a:rPr lang="en-US" altLang="nl-BE">
                <a:latin typeface="+mj-lt"/>
              </a:rPr>
              <a:t>We want to facilitate access to scientific intelligence within the domain of agri-food marketing and chain &amp; network management allowing our </a:t>
            </a:r>
            <a:r>
              <a:rPr lang="en-US" altLang="nl-BE" u="sng">
                <a:solidFill>
                  <a:srgbClr val="1E64C8"/>
                </a:solidFill>
                <a:latin typeface="+mj-lt"/>
              </a:rPr>
              <a:t>(post-) doctoral researchers</a:t>
            </a:r>
            <a:r>
              <a:rPr lang="en-US" altLang="nl-BE">
                <a:solidFill>
                  <a:srgbClr val="1E64C8"/>
                </a:solidFill>
                <a:latin typeface="+mj-lt"/>
              </a:rPr>
              <a:t> </a:t>
            </a:r>
            <a:r>
              <a:rPr lang="en-US" altLang="nl-BE">
                <a:latin typeface="+mj-lt"/>
              </a:rPr>
              <a:t>to outperform in the course of their future professional career</a:t>
            </a:r>
          </a:p>
          <a:p>
            <a:pPr>
              <a:lnSpc>
                <a:spcPct val="150000"/>
              </a:lnSpc>
            </a:pPr>
            <a:endParaRPr lang="en-US" altLang="nl-BE">
              <a:latin typeface="+mj-lt"/>
            </a:endParaRPr>
          </a:p>
          <a:p>
            <a:pPr>
              <a:lnSpc>
                <a:spcPct val="150000"/>
              </a:lnSpc>
            </a:pPr>
            <a:r>
              <a:rPr lang="en-US" altLang="nl-BE">
                <a:solidFill>
                  <a:srgbClr val="1E64C8"/>
                </a:solidFill>
                <a:latin typeface="+mj-lt"/>
              </a:rPr>
              <a:t>CONSULTANCY &amp; BUSINESS TRAINING</a:t>
            </a:r>
          </a:p>
          <a:p>
            <a:pPr lvl="1">
              <a:lnSpc>
                <a:spcPct val="150000"/>
              </a:lnSpc>
            </a:pPr>
            <a:r>
              <a:rPr lang="en-US" altLang="nl-BE">
                <a:latin typeface="+mj-lt"/>
              </a:rPr>
              <a:t>We want to provide market intelligence allowing the </a:t>
            </a:r>
            <a:r>
              <a:rPr lang="en-US" altLang="nl-BE" u="sng">
                <a:solidFill>
                  <a:srgbClr val="1E64C8"/>
                </a:solidFill>
                <a:latin typeface="+mj-lt"/>
              </a:rPr>
              <a:t>business community/policy makers</a:t>
            </a:r>
            <a:r>
              <a:rPr lang="en-US" altLang="nl-BE">
                <a:latin typeface="+mj-lt"/>
              </a:rPr>
              <a:t> to be more successful and to obtain a higher performance when facing the challenges in the agri-food sector</a:t>
            </a:r>
          </a:p>
          <a:p>
            <a:pPr>
              <a:lnSpc>
                <a:spcPct val="150000"/>
              </a:lnSpc>
              <a:buFontTx/>
              <a:buChar char="-"/>
            </a:pPr>
            <a:endParaRPr lang="en-US" altLang="nl-BE" sz="5400">
              <a:latin typeface="+mj-lt"/>
            </a:endParaRPr>
          </a:p>
          <a:p>
            <a:pPr>
              <a:lnSpc>
                <a:spcPct val="150000"/>
              </a:lnSpc>
            </a:pPr>
            <a:endParaRPr lang="en-US" altLang="nl-BE" sz="6000">
              <a:latin typeface="+mj-lt"/>
            </a:endParaRPr>
          </a:p>
          <a:p>
            <a:pPr>
              <a:lnSpc>
                <a:spcPct val="150000"/>
              </a:lnSpc>
            </a:pPr>
            <a:endParaRPr lang="en-US">
              <a:latin typeface="+mj-lt"/>
            </a:endParaRPr>
          </a:p>
        </p:txBody>
      </p:sp>
      <p:pic>
        <p:nvPicPr>
          <p:cNvPr id="10245" name="Picture 5">
            <a:extLst>
              <a:ext uri="{FF2B5EF4-FFF2-40B4-BE49-F238E27FC236}">
                <a16:creationId xmlns:a16="http://schemas.microsoft.com/office/drawing/2014/main" id="{CD8AA913-E2BE-42BA-B2FD-FEEE51F7B0A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56310" y="8199385"/>
            <a:ext cx="6166864" cy="155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44E0C4D-E59F-46D4-B53D-5FFF586DE161}"/>
              </a:ext>
            </a:extLst>
          </p:cNvPr>
          <p:cNvSpPr>
            <a:spLocks noGrp="1"/>
          </p:cNvSpPr>
          <p:nvPr>
            <p:ph type="title"/>
          </p:nvPr>
        </p:nvSpPr>
        <p:spPr/>
        <p:txBody>
          <a:bodyPr/>
          <a:lstStyle/>
          <a:p>
            <a:r>
              <a:rPr lang="en-US"/>
              <a:t>Research mission</a:t>
            </a:r>
          </a:p>
        </p:txBody>
      </p:sp>
      <p:sp>
        <p:nvSpPr>
          <p:cNvPr id="5" name="Slide Number Placeholder 4">
            <a:extLst>
              <a:ext uri="{FF2B5EF4-FFF2-40B4-BE49-F238E27FC236}">
                <a16:creationId xmlns:a16="http://schemas.microsoft.com/office/drawing/2014/main" id="{627B857E-93FF-4917-B17D-33A4DF74D2E4}"/>
              </a:ext>
            </a:extLst>
          </p:cNvPr>
          <p:cNvSpPr>
            <a:spLocks noGrp="1"/>
          </p:cNvSpPr>
          <p:nvPr>
            <p:ph type="sldNum" sz="quarter" idx="12"/>
          </p:nvPr>
        </p:nvSpPr>
        <p:spPr/>
        <p:txBody>
          <a:bodyPr/>
          <a:lstStyle/>
          <a:p>
            <a:fld id="{7AE184E0-0BD4-4705-A12B-9B71DDE63301}" type="slidenum">
              <a:rPr lang="en-US" noProof="0" smtClean="0"/>
              <a:t>5</a:t>
            </a:fld>
            <a:endParaRPr lang="en-US" noProof="0"/>
          </a:p>
        </p:txBody>
      </p:sp>
    </p:spTree>
    <p:extLst>
      <p:ext uri="{BB962C8B-B14F-4D97-AF65-F5344CB8AC3E}">
        <p14:creationId xmlns:p14="http://schemas.microsoft.com/office/powerpoint/2010/main" val="1749081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94174-4B51-48A1-AAA1-81D7CF67F2F3}"/>
              </a:ext>
            </a:extLst>
          </p:cNvPr>
          <p:cNvSpPr>
            <a:spLocks noGrp="1"/>
          </p:cNvSpPr>
          <p:nvPr>
            <p:ph type="title"/>
          </p:nvPr>
        </p:nvSpPr>
        <p:spPr>
          <a:xfrm>
            <a:off x="830118" y="252000"/>
            <a:ext cx="15705282" cy="863693"/>
          </a:xfrm>
        </p:spPr>
        <p:txBody>
          <a:bodyPr/>
          <a:lstStyle/>
          <a:p>
            <a:r>
              <a:rPr lang="en-US"/>
              <a:t>Division of Agri-Food Marketing &amp; Chain Management</a:t>
            </a:r>
            <a:endParaRPr lang="en-US">
              <a:cs typeface="Arial"/>
            </a:endParaRPr>
          </a:p>
        </p:txBody>
      </p:sp>
      <p:sp>
        <p:nvSpPr>
          <p:cNvPr id="4099" name="Rectangle 3">
            <a:extLst>
              <a:ext uri="{FF2B5EF4-FFF2-40B4-BE49-F238E27FC236}">
                <a16:creationId xmlns:a16="http://schemas.microsoft.com/office/drawing/2014/main" id="{610CB4B8-E417-45AC-BA53-EF95A7E22EA8}"/>
              </a:ext>
            </a:extLst>
          </p:cNvPr>
          <p:cNvSpPr>
            <a:spLocks noGrp="1" noChangeArrowheads="1"/>
          </p:cNvSpPr>
          <p:nvPr>
            <p:ph idx="1"/>
          </p:nvPr>
        </p:nvSpPr>
        <p:spPr>
          <a:xfrm>
            <a:off x="835825" y="1827293"/>
            <a:ext cx="15699575" cy="6063071"/>
          </a:xfrm>
        </p:spPr>
        <p:txBody>
          <a:bodyPr vert="horz" lIns="91440" tIns="45720" rIns="91440" bIns="45720" rtlCol="0" anchor="t">
            <a:normAutofit/>
          </a:bodyPr>
          <a:lstStyle/>
          <a:p>
            <a:pPr marL="86360" indent="0">
              <a:buNone/>
            </a:pPr>
            <a:endParaRPr lang="en-US" altLang="nl-BE" sz="1500" b="1" i="1" dirty="0">
              <a:latin typeface="+mj-lt"/>
              <a:cs typeface="Arial"/>
            </a:endParaRPr>
          </a:p>
          <a:p>
            <a:pPr marL="535940" indent="-449580">
              <a:buFontTx/>
              <a:buAutoNum type="arabicPeriod"/>
            </a:pPr>
            <a:r>
              <a:rPr lang="en-US" altLang="nl-BE" sz="3400" dirty="0">
                <a:latin typeface="+mj-lt"/>
              </a:rPr>
              <a:t> </a:t>
            </a:r>
            <a:r>
              <a:rPr lang="en-US" altLang="nl-BE" sz="3400" dirty="0">
                <a:solidFill>
                  <a:srgbClr val="1E64C8"/>
                </a:solidFill>
                <a:latin typeface="+mj-lt"/>
              </a:rPr>
              <a:t>Applied</a:t>
            </a:r>
            <a:r>
              <a:rPr lang="en-US" altLang="nl-BE" sz="3400" dirty="0">
                <a:latin typeface="+mj-lt"/>
              </a:rPr>
              <a:t> research in the domain of</a:t>
            </a:r>
            <a:endParaRPr lang="en-US" altLang="nl-BE" sz="3413" dirty="0">
              <a:latin typeface="+mj-lt"/>
              <a:cs typeface="Arial"/>
            </a:endParaRPr>
          </a:p>
          <a:p>
            <a:pPr marL="1169670" lvl="1" indent="-449580"/>
            <a:r>
              <a:rPr lang="en-US" altLang="nl-BE" sz="2800" dirty="0"/>
              <a:t>marketing</a:t>
            </a:r>
            <a:endParaRPr lang="en-US" altLang="nl-BE" sz="2800" dirty="0">
              <a:latin typeface="+mj-lt"/>
              <a:cs typeface="Arial"/>
            </a:endParaRPr>
          </a:p>
          <a:p>
            <a:pPr marL="1169670" lvl="1" indent="-449580"/>
            <a:r>
              <a:rPr lang="en-US" altLang="nl-BE" sz="2800" dirty="0"/>
              <a:t>chain and network management</a:t>
            </a:r>
            <a:endParaRPr lang="en-US" altLang="nl-BE" sz="2800" dirty="0">
              <a:latin typeface="+mj-lt"/>
              <a:cs typeface="Arial"/>
            </a:endParaRPr>
          </a:p>
          <a:p>
            <a:pPr marL="1169670" lvl="1" indent="-449580"/>
            <a:r>
              <a:rPr lang="en-US" altLang="nl-BE" sz="2800" dirty="0">
                <a:cs typeface="Arial"/>
              </a:rPr>
              <a:t>innovation &amp; entrepreneurship</a:t>
            </a:r>
          </a:p>
          <a:p>
            <a:pPr marL="1169670" lvl="1" indent="-449580"/>
            <a:r>
              <a:rPr lang="en-US" altLang="nl-BE" sz="2800" dirty="0"/>
              <a:t>sensory research</a:t>
            </a:r>
            <a:endParaRPr lang="en-US" altLang="nl-BE" sz="2800" dirty="0">
              <a:latin typeface="+mj-lt"/>
              <a:cs typeface="Arial"/>
            </a:endParaRPr>
          </a:p>
          <a:p>
            <a:pPr marL="535940" indent="-449580">
              <a:buFontTx/>
              <a:buAutoNum type="arabicPeriod"/>
            </a:pPr>
            <a:r>
              <a:rPr lang="en-US" altLang="nl-BE" sz="3400" dirty="0">
                <a:latin typeface="+mj-lt"/>
              </a:rPr>
              <a:t> </a:t>
            </a:r>
            <a:r>
              <a:rPr lang="en-US" altLang="nl-BE" sz="3400" dirty="0">
                <a:solidFill>
                  <a:srgbClr val="1E64C8"/>
                </a:solidFill>
                <a:latin typeface="+mj-lt"/>
              </a:rPr>
              <a:t>Training</a:t>
            </a:r>
            <a:r>
              <a:rPr lang="en-US" altLang="nl-BE" sz="3400" dirty="0">
                <a:solidFill>
                  <a:srgbClr val="C00000"/>
                </a:solidFill>
                <a:latin typeface="+mj-lt"/>
              </a:rPr>
              <a:t> </a:t>
            </a:r>
            <a:r>
              <a:rPr lang="en-US" altLang="nl-BE" sz="3400" dirty="0">
                <a:latin typeface="+mj-lt"/>
              </a:rPr>
              <a:t>for students &amp; professionals</a:t>
            </a:r>
            <a:endParaRPr lang="en-US" altLang="nl-BE" sz="3400" dirty="0">
              <a:latin typeface="+mj-lt"/>
              <a:cs typeface="Arial"/>
            </a:endParaRPr>
          </a:p>
          <a:p>
            <a:pPr marL="535940" indent="-449580">
              <a:buFontTx/>
              <a:buAutoNum type="arabicPeriod"/>
            </a:pPr>
            <a:r>
              <a:rPr lang="en-US" altLang="nl-BE" sz="3400" dirty="0">
                <a:latin typeface="+mj-lt"/>
              </a:rPr>
              <a:t> </a:t>
            </a:r>
            <a:r>
              <a:rPr lang="en-US" altLang="nl-BE" sz="3400" dirty="0">
                <a:solidFill>
                  <a:srgbClr val="1E64C8"/>
                </a:solidFill>
                <a:latin typeface="+mj-lt"/>
              </a:rPr>
              <a:t>Dissemination </a:t>
            </a:r>
            <a:r>
              <a:rPr lang="en-US" altLang="nl-BE" sz="3400" dirty="0">
                <a:latin typeface="+mj-lt"/>
              </a:rPr>
              <a:t>towards stakeholders: agri-food sector, policy, scientists,</a:t>
            </a:r>
            <a:br>
              <a:rPr lang="en-US" altLang="nl-BE" sz="3400" dirty="0">
                <a:latin typeface="+mj-lt"/>
              </a:rPr>
            </a:br>
            <a:r>
              <a:rPr lang="en-US" altLang="nl-BE" sz="3400" dirty="0">
                <a:latin typeface="+mj-lt"/>
              </a:rPr>
              <a:t> students &amp; the community</a:t>
            </a:r>
            <a:endParaRPr lang="en-US" altLang="nl-BE" sz="3400" dirty="0">
              <a:latin typeface="+mj-lt"/>
              <a:cs typeface="Arial"/>
            </a:endParaRPr>
          </a:p>
          <a:p>
            <a:pPr marL="535940" indent="-449580">
              <a:buFontTx/>
              <a:buAutoNum type="arabicPeriod"/>
            </a:pPr>
            <a:r>
              <a:rPr lang="en-US" altLang="nl-BE" sz="3400" dirty="0">
                <a:latin typeface="+mj-lt"/>
              </a:rPr>
              <a:t> </a:t>
            </a:r>
            <a:r>
              <a:rPr lang="en-US" altLang="nl-BE" sz="3400" dirty="0">
                <a:solidFill>
                  <a:srgbClr val="1E64C8"/>
                </a:solidFill>
                <a:latin typeface="+mj-lt"/>
              </a:rPr>
              <a:t>Capacity</a:t>
            </a:r>
            <a:r>
              <a:rPr lang="en-US" altLang="nl-BE" sz="3400" dirty="0">
                <a:latin typeface="+mj-lt"/>
              </a:rPr>
              <a:t> </a:t>
            </a:r>
            <a:r>
              <a:rPr lang="en-US" altLang="nl-BE" sz="3400" dirty="0">
                <a:solidFill>
                  <a:srgbClr val="1E64C8"/>
                </a:solidFill>
                <a:latin typeface="+mj-lt"/>
              </a:rPr>
              <a:t>building</a:t>
            </a:r>
            <a:r>
              <a:rPr lang="en-US" altLang="nl-BE" sz="3400" dirty="0">
                <a:latin typeface="+mj-lt"/>
              </a:rPr>
              <a:t> in Global south </a:t>
            </a:r>
            <a:endParaRPr lang="en-US" altLang="nl-BE" sz="3400" dirty="0">
              <a:latin typeface="+mj-lt"/>
              <a:cs typeface="Arial"/>
            </a:endParaRPr>
          </a:p>
          <a:p>
            <a:pPr marL="535940" indent="-449580"/>
            <a:endParaRPr lang="en-US" altLang="nl-BE" sz="3413" dirty="0">
              <a:latin typeface="+mj-lt"/>
              <a:cs typeface="Arial"/>
            </a:endParaRPr>
          </a:p>
        </p:txBody>
      </p:sp>
      <p:sp>
        <p:nvSpPr>
          <p:cNvPr id="3" name="Slide Number Placeholder 2">
            <a:extLst>
              <a:ext uri="{FF2B5EF4-FFF2-40B4-BE49-F238E27FC236}">
                <a16:creationId xmlns:a16="http://schemas.microsoft.com/office/drawing/2014/main" id="{86932D75-CF13-4D35-B7FC-F32112CB9F62}"/>
              </a:ext>
            </a:extLst>
          </p:cNvPr>
          <p:cNvSpPr>
            <a:spLocks noGrp="1"/>
          </p:cNvSpPr>
          <p:nvPr>
            <p:ph type="sldNum" sz="quarter" idx="12"/>
          </p:nvPr>
        </p:nvSpPr>
        <p:spPr/>
        <p:txBody>
          <a:bodyPr/>
          <a:lstStyle/>
          <a:p>
            <a:fld id="{7AE184E0-0BD4-4705-A12B-9B71DDE63301}" type="slidenum">
              <a:rPr lang="en-US" noProof="0" smtClean="0"/>
              <a:t>6</a:t>
            </a:fld>
            <a:endParaRPr lang="en-US" noProof="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ADFAD-1139-4041-A164-8D9563AA6F72}"/>
              </a:ext>
            </a:extLst>
          </p:cNvPr>
          <p:cNvSpPr>
            <a:spLocks noGrp="1"/>
          </p:cNvSpPr>
          <p:nvPr>
            <p:ph type="ctrTitle"/>
          </p:nvPr>
        </p:nvSpPr>
        <p:spPr/>
        <p:txBody>
          <a:bodyPr/>
          <a:lstStyle/>
          <a:p>
            <a:r>
              <a:rPr lang="en-US"/>
              <a:t>Research</a:t>
            </a:r>
          </a:p>
        </p:txBody>
      </p:sp>
      <p:sp>
        <p:nvSpPr>
          <p:cNvPr id="3" name="Slide Number Placeholder 2">
            <a:extLst>
              <a:ext uri="{FF2B5EF4-FFF2-40B4-BE49-F238E27FC236}">
                <a16:creationId xmlns:a16="http://schemas.microsoft.com/office/drawing/2014/main" id="{703DCE73-ECA1-4ED2-BB29-AB4CCDF39615}"/>
              </a:ext>
            </a:extLst>
          </p:cNvPr>
          <p:cNvSpPr>
            <a:spLocks noGrp="1"/>
          </p:cNvSpPr>
          <p:nvPr>
            <p:ph type="sldNum" sz="quarter" idx="4"/>
          </p:nvPr>
        </p:nvSpPr>
        <p:spPr/>
        <p:txBody>
          <a:bodyPr/>
          <a:lstStyle/>
          <a:p>
            <a:fld id="{7AE184E0-0BD4-4705-A12B-9B71DDE63301}" type="slidenum">
              <a:rPr lang="en-US" noProof="0" smtClean="0"/>
              <a:pPr/>
              <a:t>7</a:t>
            </a:fld>
            <a:endParaRPr lang="en-US" noProof="0"/>
          </a:p>
        </p:txBody>
      </p:sp>
    </p:spTree>
    <p:extLst>
      <p:ext uri="{BB962C8B-B14F-4D97-AF65-F5344CB8AC3E}">
        <p14:creationId xmlns:p14="http://schemas.microsoft.com/office/powerpoint/2010/main" val="3615180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5">
            <a:extLst>
              <a:ext uri="{FF2B5EF4-FFF2-40B4-BE49-F238E27FC236}">
                <a16:creationId xmlns:a16="http://schemas.microsoft.com/office/drawing/2014/main" id="{DE5E230F-B513-C78E-B86F-CE9F41697CB1}"/>
              </a:ext>
            </a:extLst>
          </p:cNvPr>
          <p:cNvSpPr txBox="1">
            <a:spLocks/>
          </p:cNvSpPr>
          <p:nvPr/>
        </p:nvSpPr>
        <p:spPr>
          <a:xfrm>
            <a:off x="925130" y="7978013"/>
            <a:ext cx="16211475" cy="1686676"/>
          </a:xfrm>
          <a:prstGeom prst="rect">
            <a:avLst/>
          </a:prstGeom>
          <a:solidFill>
            <a:schemeClr val="bg1"/>
          </a:solidFill>
          <a:ln>
            <a:noFill/>
          </a:ln>
        </p:spPr>
        <p:txBody>
          <a:bodyPr vert="horz" lIns="91440" tIns="45720" rIns="91440" bIns="45720" rtlCol="0" anchor="t">
            <a:normAutofit/>
          </a:bodyPr>
          <a:lstStyle>
            <a:lvl1pPr marL="5364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70000" indent="-45000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68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2329200" indent="-550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962800" indent="-442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86360" indent="0" algn="ctr">
              <a:buNone/>
            </a:pPr>
            <a:endParaRPr lang="en-US" sz="2800" b="1"/>
          </a:p>
          <a:p>
            <a:pPr marL="86360" indent="0" algn="ctr">
              <a:buFont typeface="Arial" panose="020B0604020202020204" pitchFamily="34" charset="0"/>
              <a:buNone/>
            </a:pPr>
            <a:endParaRPr lang="en-US" sz="2800" b="1">
              <a:cs typeface="Arial"/>
            </a:endParaRPr>
          </a:p>
          <a:p>
            <a:pPr marL="86360" indent="0" algn="ctr">
              <a:buNone/>
            </a:pPr>
            <a:endParaRPr lang="en-US" sz="2800" b="1">
              <a:cs typeface="Arial"/>
            </a:endParaRPr>
          </a:p>
        </p:txBody>
      </p:sp>
      <p:sp>
        <p:nvSpPr>
          <p:cNvPr id="7" name="Rectangle 6">
            <a:extLst>
              <a:ext uri="{FF2B5EF4-FFF2-40B4-BE49-F238E27FC236}">
                <a16:creationId xmlns:a16="http://schemas.microsoft.com/office/drawing/2014/main" id="{8B66BDCD-3EF4-4578-93CE-6E261D0C7159}"/>
              </a:ext>
            </a:extLst>
          </p:cNvPr>
          <p:cNvSpPr/>
          <p:nvPr/>
        </p:nvSpPr>
        <p:spPr>
          <a:xfrm>
            <a:off x="7492557" y="8058115"/>
            <a:ext cx="7789018" cy="1668149"/>
          </a:xfrm>
          <a:prstGeom prst="rect">
            <a:avLst/>
          </a:prstGeom>
          <a:solidFill>
            <a:schemeClr val="bg1"/>
          </a:solidFill>
        </p:spPr>
        <p:txBody>
          <a:bodyPr wrap="square">
            <a:spAutoFit/>
          </a:bodyPr>
          <a:lstStyle/>
          <a:p>
            <a:endParaRPr lang="en-US" altLang="nl-BE">
              <a:latin typeface="Arial" panose="020B0604020202020204" pitchFamily="34" charset="0"/>
            </a:endParaRPr>
          </a:p>
          <a:p>
            <a:endParaRPr lang="en-US">
              <a:latin typeface="Arial" panose="020B0604020202020204" pitchFamily="34" charset="0"/>
            </a:endParaRPr>
          </a:p>
          <a:p>
            <a:r>
              <a:rPr lang="en-US">
                <a:latin typeface="Arial" panose="020B0604020202020204" pitchFamily="34" charset="0"/>
              </a:rPr>
              <a:t>						</a:t>
            </a:r>
            <a:endParaRPr lang="en-US"/>
          </a:p>
        </p:txBody>
      </p:sp>
      <p:sp>
        <p:nvSpPr>
          <p:cNvPr id="2" name="Title 1">
            <a:extLst>
              <a:ext uri="{FF2B5EF4-FFF2-40B4-BE49-F238E27FC236}">
                <a16:creationId xmlns:a16="http://schemas.microsoft.com/office/drawing/2014/main" id="{48EA0DAD-4208-4874-B252-36EB71047FBC}"/>
              </a:ext>
            </a:extLst>
          </p:cNvPr>
          <p:cNvSpPr>
            <a:spLocks noGrp="1"/>
          </p:cNvSpPr>
          <p:nvPr>
            <p:ph type="title"/>
          </p:nvPr>
        </p:nvSpPr>
        <p:spPr>
          <a:xfrm>
            <a:off x="441024" y="307670"/>
            <a:ext cx="16508557" cy="863693"/>
          </a:xfrm>
          <a:noFill/>
        </p:spPr>
        <p:txBody>
          <a:bodyPr/>
          <a:lstStyle/>
          <a:p>
            <a:r>
              <a:rPr lang="en-US"/>
              <a:t>APPLIED RESEARCH</a:t>
            </a:r>
          </a:p>
        </p:txBody>
      </p:sp>
      <p:sp>
        <p:nvSpPr>
          <p:cNvPr id="12" name="Slide Number Placeholder 3">
            <a:extLst>
              <a:ext uri="{FF2B5EF4-FFF2-40B4-BE49-F238E27FC236}">
                <a16:creationId xmlns:a16="http://schemas.microsoft.com/office/drawing/2014/main" id="{27416C3E-3F1A-4455-A32A-F65B2C7DD059}"/>
              </a:ext>
            </a:extLst>
          </p:cNvPr>
          <p:cNvSpPr txBox="1">
            <a:spLocks/>
          </p:cNvSpPr>
          <p:nvPr/>
        </p:nvSpPr>
        <p:spPr>
          <a:xfrm>
            <a:off x="15590520" y="8948703"/>
            <a:ext cx="921880" cy="519289"/>
          </a:xfrm>
          <a:prstGeom prst="rect">
            <a:avLst/>
          </a:prstGeom>
        </p:spPr>
        <p:txBody>
          <a:bodyPr vert="horz" lIns="91440" tIns="45720" rIns="91440" bIns="45720" rtlCol="0" anchor="ctr"/>
          <a:lstStyle>
            <a:defPPr>
              <a:defRPr lang="en-US"/>
            </a:defPPr>
            <a:lvl1pPr marL="0" algn="r" defTabSz="1300368" rtl="0" eaLnBrk="1" latinLnBrk="0" hangingPunct="1">
              <a:defRPr sz="1707" kern="1200">
                <a:solidFill>
                  <a:srgbClr val="1E64C8"/>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a:lstStyle>
          <a:p>
            <a:fld id="{7AE184E0-0BD4-4705-A12B-9B71DDE63301}" type="slidenum">
              <a:rPr lang="en-US" smtClean="0"/>
              <a:pPr/>
              <a:t>8</a:t>
            </a:fld>
            <a:endParaRPr lang="en-US"/>
          </a:p>
        </p:txBody>
      </p:sp>
      <p:pic>
        <p:nvPicPr>
          <p:cNvPr id="13" name="Picture 2" descr="Joachim Schouteten - Lecturer - Universiteit Gent | LinkedIn">
            <a:extLst>
              <a:ext uri="{FF2B5EF4-FFF2-40B4-BE49-F238E27FC236}">
                <a16:creationId xmlns:a16="http://schemas.microsoft.com/office/drawing/2014/main" id="{44390D7B-BDB7-45A9-BB2E-918976F49D03}"/>
              </a:ext>
            </a:extLst>
          </p:cNvPr>
          <p:cNvPicPr>
            <a:picLocks noChangeAspect="1" noChangeArrowheads="1"/>
          </p:cNvPicPr>
          <p:nvPr/>
        </p:nvPicPr>
        <p:blipFill rotWithShape="1">
          <a:blip r:embed="rId3" cstate="hq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11288900" y="7246775"/>
            <a:ext cx="1811011" cy="2458800"/>
          </a:xfrm>
          <a:prstGeom prst="rect">
            <a:avLst/>
          </a:prstGeom>
          <a:extLst>
            <a:ext uri="{909E8E84-426E-40DD-AFC4-6F175D3DCCD1}">
              <a14:hiddenFill xmlns:a14="http://schemas.microsoft.com/office/drawing/2010/main">
                <a:solidFill>
                  <a:srgbClr val="FFFFFF"/>
                </a:solidFill>
              </a14:hiddenFill>
            </a:ext>
          </a:extLst>
        </p:spPr>
      </p:pic>
      <p:pic>
        <p:nvPicPr>
          <p:cNvPr id="14" name="Picture 4" descr="Xavier Gellynck (UGent) | VILT vzw">
            <a:extLst>
              <a:ext uri="{FF2B5EF4-FFF2-40B4-BE49-F238E27FC236}">
                <a16:creationId xmlns:a16="http://schemas.microsoft.com/office/drawing/2014/main" id="{2340F497-FEB5-4EA6-9BC2-BE3A5FD17076}"/>
              </a:ext>
            </a:extLst>
          </p:cNvPr>
          <p:cNvPicPr>
            <a:picLocks noChangeAspect="1" noChangeArrowheads="1"/>
          </p:cNvPicPr>
          <p:nvPr/>
        </p:nvPicPr>
        <p:blipFill rotWithShape="1">
          <a:blip r:embed="rId5" cstate="hqprint">
            <a:extLst>
              <a:ext uri="{28A0092B-C50C-407E-A947-70E740481C1C}">
                <a14:useLocalDpi xmlns:a14="http://schemas.microsoft.com/office/drawing/2010/main"/>
              </a:ext>
            </a:extLst>
          </a:blip>
          <a:srcRect/>
          <a:stretch/>
        </p:blipFill>
        <p:spPr bwMode="auto">
          <a:xfrm>
            <a:off x="117985" y="7223496"/>
            <a:ext cx="1862208" cy="2458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Table 15">
            <a:extLst>
              <a:ext uri="{FF2B5EF4-FFF2-40B4-BE49-F238E27FC236}">
                <a16:creationId xmlns:a16="http://schemas.microsoft.com/office/drawing/2014/main" id="{B68FE7A3-C31C-47FB-8265-008DAE6684B8}"/>
              </a:ext>
            </a:extLst>
          </p:cNvPr>
          <p:cNvGraphicFramePr>
            <a:graphicFrameLocks noGrp="1"/>
          </p:cNvGraphicFramePr>
          <p:nvPr>
            <p:extLst>
              <p:ext uri="{D42A27DB-BD31-4B8C-83A1-F6EECF244321}">
                <p14:modId xmlns:p14="http://schemas.microsoft.com/office/powerpoint/2010/main" val="256410622"/>
              </p:ext>
            </p:extLst>
          </p:nvPr>
        </p:nvGraphicFramePr>
        <p:xfrm>
          <a:off x="2147952" y="7311651"/>
          <a:ext cx="3296588" cy="2319550"/>
        </p:xfrm>
        <a:graphic>
          <a:graphicData uri="http://schemas.openxmlformats.org/drawingml/2006/table">
            <a:tbl>
              <a:tblPr firstRow="1" bandRow="1">
                <a:tableStyleId>{5C22544A-7EE6-4342-B048-85BDC9FD1C3A}</a:tableStyleId>
              </a:tblPr>
              <a:tblGrid>
                <a:gridCol w="3296588">
                  <a:extLst>
                    <a:ext uri="{9D8B030D-6E8A-4147-A177-3AD203B41FA5}">
                      <a16:colId xmlns:a16="http://schemas.microsoft.com/office/drawing/2014/main" val="1367945389"/>
                    </a:ext>
                  </a:extLst>
                </a:gridCol>
              </a:tblGrid>
              <a:tr h="463910">
                <a:tc>
                  <a:txBody>
                    <a:bodyPr/>
                    <a:lstStyle/>
                    <a:p>
                      <a:pPr marL="0" marR="0" lvl="0" indent="0" algn="l" defTabSz="1300368" rtl="0" eaLnBrk="1" fontAlgn="auto" latinLnBrk="0" hangingPunct="1">
                        <a:lnSpc>
                          <a:spcPct val="100000"/>
                        </a:lnSpc>
                        <a:spcBef>
                          <a:spcPts val="0"/>
                        </a:spcBef>
                        <a:spcAft>
                          <a:spcPts val="0"/>
                        </a:spcAft>
                        <a:buClrTx/>
                        <a:buSzTx/>
                        <a:buFontTx/>
                        <a:buNone/>
                        <a:tabLst/>
                        <a:defRPr/>
                      </a:pPr>
                      <a:r>
                        <a:rPr lang="en-US" sz="2000"/>
                        <a:t>Prof. Dr. Xavier Gellynck</a:t>
                      </a:r>
                    </a:p>
                  </a:txBody>
                  <a:tcPr/>
                </a:tc>
                <a:extLst>
                  <a:ext uri="{0D108BD9-81ED-4DB2-BD59-A6C34878D82A}">
                    <a16:rowId xmlns:a16="http://schemas.microsoft.com/office/drawing/2014/main" val="3425742487"/>
                  </a:ext>
                </a:extLst>
              </a:tr>
              <a:tr h="463910">
                <a:tc>
                  <a:txBody>
                    <a:bodyPr/>
                    <a:lstStyle/>
                    <a:p>
                      <a:r>
                        <a:rPr lang="en-US" sz="2000" b="1"/>
                        <a:t>Chain management</a:t>
                      </a:r>
                    </a:p>
                  </a:txBody>
                  <a:tcPr/>
                </a:tc>
                <a:extLst>
                  <a:ext uri="{0D108BD9-81ED-4DB2-BD59-A6C34878D82A}">
                    <a16:rowId xmlns:a16="http://schemas.microsoft.com/office/drawing/2014/main" val="1456075836"/>
                  </a:ext>
                </a:extLst>
              </a:tr>
              <a:tr h="463910">
                <a:tc>
                  <a:txBody>
                    <a:bodyPr/>
                    <a:lstStyle/>
                    <a:p>
                      <a:pPr marL="0" marR="0" lvl="0" indent="0" algn="l" defTabSz="1300368" rtl="0" eaLnBrk="1" fontAlgn="auto" latinLnBrk="0" hangingPunct="1">
                        <a:lnSpc>
                          <a:spcPct val="100000"/>
                        </a:lnSpc>
                        <a:spcBef>
                          <a:spcPts val="0"/>
                        </a:spcBef>
                        <a:spcAft>
                          <a:spcPts val="0"/>
                        </a:spcAft>
                        <a:buClrTx/>
                        <a:buSzTx/>
                        <a:buFontTx/>
                        <a:buNone/>
                        <a:tabLst/>
                        <a:defRPr/>
                      </a:pPr>
                      <a:r>
                        <a:rPr lang="en-US" sz="2000"/>
                        <a:t>Network management</a:t>
                      </a:r>
                    </a:p>
                  </a:txBody>
                  <a:tcPr/>
                </a:tc>
                <a:extLst>
                  <a:ext uri="{0D108BD9-81ED-4DB2-BD59-A6C34878D82A}">
                    <a16:rowId xmlns:a16="http://schemas.microsoft.com/office/drawing/2014/main" val="4057838812"/>
                  </a:ext>
                </a:extLst>
              </a:tr>
              <a:tr h="463910">
                <a:tc>
                  <a:txBody>
                    <a:bodyPr/>
                    <a:lstStyle/>
                    <a:p>
                      <a:r>
                        <a:rPr lang="en-US" sz="2000"/>
                        <a:t>Agribusiness management</a:t>
                      </a:r>
                    </a:p>
                  </a:txBody>
                  <a:tcPr/>
                </a:tc>
                <a:extLst>
                  <a:ext uri="{0D108BD9-81ED-4DB2-BD59-A6C34878D82A}">
                    <a16:rowId xmlns:a16="http://schemas.microsoft.com/office/drawing/2014/main" val="1464559741"/>
                  </a:ext>
                </a:extLst>
              </a:tr>
              <a:tr h="463910">
                <a:tc>
                  <a:txBody>
                    <a:bodyPr/>
                    <a:lstStyle/>
                    <a:p>
                      <a:r>
                        <a:rPr lang="en-US" sz="2000"/>
                        <a:t>Waste &amp; </a:t>
                      </a:r>
                      <a:r>
                        <a:rPr lang="en-US" sz="2000" err="1"/>
                        <a:t>sust</a:t>
                      </a:r>
                      <a:r>
                        <a:rPr lang="en-US" sz="2000"/>
                        <a:t>. management </a:t>
                      </a:r>
                    </a:p>
                  </a:txBody>
                  <a:tcPr/>
                </a:tc>
                <a:extLst>
                  <a:ext uri="{0D108BD9-81ED-4DB2-BD59-A6C34878D82A}">
                    <a16:rowId xmlns:a16="http://schemas.microsoft.com/office/drawing/2014/main" val="1523089747"/>
                  </a:ext>
                </a:extLst>
              </a:tr>
            </a:tbl>
          </a:graphicData>
        </a:graphic>
      </p:graphicFrame>
      <p:graphicFrame>
        <p:nvGraphicFramePr>
          <p:cNvPr id="17" name="Table 16">
            <a:extLst>
              <a:ext uri="{FF2B5EF4-FFF2-40B4-BE49-F238E27FC236}">
                <a16:creationId xmlns:a16="http://schemas.microsoft.com/office/drawing/2014/main" id="{3896A46D-31E6-42C5-8201-02BAC5856541}"/>
              </a:ext>
            </a:extLst>
          </p:cNvPr>
          <p:cNvGraphicFramePr>
            <a:graphicFrameLocks noGrp="1"/>
          </p:cNvGraphicFramePr>
          <p:nvPr>
            <p:extLst>
              <p:ext uri="{D42A27DB-BD31-4B8C-83A1-F6EECF244321}">
                <p14:modId xmlns:p14="http://schemas.microsoft.com/office/powerpoint/2010/main" val="3529816735"/>
              </p:ext>
            </p:extLst>
          </p:nvPr>
        </p:nvGraphicFramePr>
        <p:xfrm>
          <a:off x="3752824" y="6606834"/>
          <a:ext cx="10239603" cy="518160"/>
        </p:xfrm>
        <a:graphic>
          <a:graphicData uri="http://schemas.openxmlformats.org/drawingml/2006/table">
            <a:tbl>
              <a:tblPr firstRow="1" bandRow="1"/>
              <a:tblGrid>
                <a:gridCol w="10239603">
                  <a:extLst>
                    <a:ext uri="{9D8B030D-6E8A-4147-A177-3AD203B41FA5}">
                      <a16:colId xmlns:a16="http://schemas.microsoft.com/office/drawing/2014/main" val="3821295634"/>
                    </a:ext>
                  </a:extLst>
                </a:gridCol>
              </a:tblGrid>
              <a:tr h="512087">
                <a:tc>
                  <a:txBody>
                    <a:bodyPr/>
                    <a:lstStyle>
                      <a:lvl1pPr marL="0" algn="l" defTabSz="1300368" rtl="0" eaLnBrk="1" latinLnBrk="0" hangingPunct="1">
                        <a:defRPr sz="2560" b="1" kern="1200">
                          <a:solidFill>
                            <a:schemeClr val="lt1"/>
                          </a:solidFill>
                          <a:latin typeface="Calibri" panose="020F0502020204030204"/>
                        </a:defRPr>
                      </a:lvl1pPr>
                      <a:lvl2pPr marL="650184" algn="l" defTabSz="1300368" rtl="0" eaLnBrk="1" latinLnBrk="0" hangingPunct="1">
                        <a:defRPr sz="2560" b="1" kern="1200">
                          <a:solidFill>
                            <a:schemeClr val="lt1"/>
                          </a:solidFill>
                          <a:latin typeface="Calibri" panose="020F0502020204030204"/>
                        </a:defRPr>
                      </a:lvl2pPr>
                      <a:lvl3pPr marL="1300368" algn="l" defTabSz="1300368" rtl="0" eaLnBrk="1" latinLnBrk="0" hangingPunct="1">
                        <a:defRPr sz="2560" b="1" kern="1200">
                          <a:solidFill>
                            <a:schemeClr val="lt1"/>
                          </a:solidFill>
                          <a:latin typeface="Calibri" panose="020F0502020204030204"/>
                        </a:defRPr>
                      </a:lvl3pPr>
                      <a:lvl4pPr marL="1950552" algn="l" defTabSz="1300368" rtl="0" eaLnBrk="1" latinLnBrk="0" hangingPunct="1">
                        <a:defRPr sz="2560" b="1" kern="1200">
                          <a:solidFill>
                            <a:schemeClr val="lt1"/>
                          </a:solidFill>
                          <a:latin typeface="Calibri" panose="020F0502020204030204"/>
                        </a:defRPr>
                      </a:lvl4pPr>
                      <a:lvl5pPr marL="2600736" algn="l" defTabSz="1300368" rtl="0" eaLnBrk="1" latinLnBrk="0" hangingPunct="1">
                        <a:defRPr sz="2560" b="1" kern="1200">
                          <a:solidFill>
                            <a:schemeClr val="lt1"/>
                          </a:solidFill>
                          <a:latin typeface="Calibri" panose="020F0502020204030204"/>
                        </a:defRPr>
                      </a:lvl5pPr>
                      <a:lvl6pPr marL="3250921" algn="l" defTabSz="1300368" rtl="0" eaLnBrk="1" latinLnBrk="0" hangingPunct="1">
                        <a:defRPr sz="2560" b="1" kern="1200">
                          <a:solidFill>
                            <a:schemeClr val="lt1"/>
                          </a:solidFill>
                          <a:latin typeface="Calibri" panose="020F0502020204030204"/>
                        </a:defRPr>
                      </a:lvl6pPr>
                      <a:lvl7pPr marL="3901105" algn="l" defTabSz="1300368" rtl="0" eaLnBrk="1" latinLnBrk="0" hangingPunct="1">
                        <a:defRPr sz="2560" b="1" kern="1200">
                          <a:solidFill>
                            <a:schemeClr val="lt1"/>
                          </a:solidFill>
                          <a:latin typeface="Calibri" panose="020F0502020204030204"/>
                        </a:defRPr>
                      </a:lvl7pPr>
                      <a:lvl8pPr marL="4551289" algn="l" defTabSz="1300368" rtl="0" eaLnBrk="1" latinLnBrk="0" hangingPunct="1">
                        <a:defRPr sz="2560" b="1" kern="1200">
                          <a:solidFill>
                            <a:schemeClr val="lt1"/>
                          </a:solidFill>
                          <a:latin typeface="Calibri" panose="020F0502020204030204"/>
                        </a:defRPr>
                      </a:lvl8pPr>
                      <a:lvl9pPr marL="5201473" algn="l" defTabSz="1300368" rtl="0" eaLnBrk="1" latinLnBrk="0" hangingPunct="1">
                        <a:defRPr sz="2560" b="1" kern="1200">
                          <a:solidFill>
                            <a:schemeClr val="lt1"/>
                          </a:solidFill>
                          <a:latin typeface="Calibri" panose="020F0502020204030204"/>
                        </a:defRPr>
                      </a:lvl9pPr>
                    </a:lstStyle>
                    <a:p>
                      <a:pPr marL="0" marR="0" lvl="0" indent="0" algn="ctr" defTabSz="1300368" rtl="0" eaLnBrk="1" fontAlgn="auto" latinLnBrk="0" hangingPunct="1">
                        <a:lnSpc>
                          <a:spcPct val="100000"/>
                        </a:lnSpc>
                        <a:spcBef>
                          <a:spcPts val="0"/>
                        </a:spcBef>
                        <a:spcAft>
                          <a:spcPts val="0"/>
                        </a:spcAft>
                        <a:buClrTx/>
                        <a:buSzTx/>
                        <a:buFontTx/>
                        <a:buNone/>
                        <a:tabLst/>
                        <a:defRPr/>
                      </a:pPr>
                      <a:r>
                        <a:rPr lang="en-US" sz="2800">
                          <a:latin typeface="+mj-lt"/>
                        </a:rPr>
                        <a:t>Division of Agri-food Marketing &amp; Chain Management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E64C8"/>
                    </a:solidFill>
                  </a:tcPr>
                </a:tc>
                <a:extLst>
                  <a:ext uri="{0D108BD9-81ED-4DB2-BD59-A6C34878D82A}">
                    <a16:rowId xmlns:a16="http://schemas.microsoft.com/office/drawing/2014/main" val="293438675"/>
                  </a:ext>
                </a:extLst>
              </a:tr>
            </a:tbl>
          </a:graphicData>
        </a:graphic>
      </p:graphicFrame>
      <p:graphicFrame>
        <p:nvGraphicFramePr>
          <p:cNvPr id="18" name="Table 17">
            <a:extLst>
              <a:ext uri="{FF2B5EF4-FFF2-40B4-BE49-F238E27FC236}">
                <a16:creationId xmlns:a16="http://schemas.microsoft.com/office/drawing/2014/main" id="{8ABE5EDC-F1E5-4C4D-8E50-518B9E5C32A5}"/>
              </a:ext>
            </a:extLst>
          </p:cNvPr>
          <p:cNvGraphicFramePr>
            <a:graphicFrameLocks noGrp="1"/>
          </p:cNvGraphicFramePr>
          <p:nvPr>
            <p:extLst>
              <p:ext uri="{D42A27DB-BD31-4B8C-83A1-F6EECF244321}">
                <p14:modId xmlns:p14="http://schemas.microsoft.com/office/powerpoint/2010/main" val="1840094691"/>
              </p:ext>
            </p:extLst>
          </p:nvPr>
        </p:nvGraphicFramePr>
        <p:xfrm>
          <a:off x="13267670" y="7286268"/>
          <a:ext cx="3658873" cy="2379814"/>
        </p:xfrm>
        <a:graphic>
          <a:graphicData uri="http://schemas.openxmlformats.org/drawingml/2006/table">
            <a:tbl>
              <a:tblPr firstRow="1" bandRow="1">
                <a:tableStyleId>{5C22544A-7EE6-4342-B048-85BDC9FD1C3A}</a:tableStyleId>
              </a:tblPr>
              <a:tblGrid>
                <a:gridCol w="3658873">
                  <a:extLst>
                    <a:ext uri="{9D8B030D-6E8A-4147-A177-3AD203B41FA5}">
                      <a16:colId xmlns:a16="http://schemas.microsoft.com/office/drawing/2014/main" val="3821295634"/>
                    </a:ext>
                  </a:extLst>
                </a:gridCol>
              </a:tblGrid>
              <a:tr h="469132">
                <a:tc>
                  <a:txBody>
                    <a:bodyPr/>
                    <a:lstStyle>
                      <a:lvl1pPr marL="0" algn="l" defTabSz="1300368" rtl="0" eaLnBrk="1" latinLnBrk="0" hangingPunct="1">
                        <a:defRPr sz="2560" b="1" kern="1200">
                          <a:solidFill>
                            <a:schemeClr val="lt1"/>
                          </a:solidFill>
                          <a:latin typeface="Calibri" panose="020F0502020204030204"/>
                        </a:defRPr>
                      </a:lvl1pPr>
                      <a:lvl2pPr marL="650184" algn="l" defTabSz="1300368" rtl="0" eaLnBrk="1" latinLnBrk="0" hangingPunct="1">
                        <a:defRPr sz="2560" b="1" kern="1200">
                          <a:solidFill>
                            <a:schemeClr val="lt1"/>
                          </a:solidFill>
                          <a:latin typeface="Calibri" panose="020F0502020204030204"/>
                        </a:defRPr>
                      </a:lvl2pPr>
                      <a:lvl3pPr marL="1300368" algn="l" defTabSz="1300368" rtl="0" eaLnBrk="1" latinLnBrk="0" hangingPunct="1">
                        <a:defRPr sz="2560" b="1" kern="1200">
                          <a:solidFill>
                            <a:schemeClr val="lt1"/>
                          </a:solidFill>
                          <a:latin typeface="Calibri" panose="020F0502020204030204"/>
                        </a:defRPr>
                      </a:lvl3pPr>
                      <a:lvl4pPr marL="1950552" algn="l" defTabSz="1300368" rtl="0" eaLnBrk="1" latinLnBrk="0" hangingPunct="1">
                        <a:defRPr sz="2560" b="1" kern="1200">
                          <a:solidFill>
                            <a:schemeClr val="lt1"/>
                          </a:solidFill>
                          <a:latin typeface="Calibri" panose="020F0502020204030204"/>
                        </a:defRPr>
                      </a:lvl4pPr>
                      <a:lvl5pPr marL="2600736" algn="l" defTabSz="1300368" rtl="0" eaLnBrk="1" latinLnBrk="0" hangingPunct="1">
                        <a:defRPr sz="2560" b="1" kern="1200">
                          <a:solidFill>
                            <a:schemeClr val="lt1"/>
                          </a:solidFill>
                          <a:latin typeface="Calibri" panose="020F0502020204030204"/>
                        </a:defRPr>
                      </a:lvl5pPr>
                      <a:lvl6pPr marL="3250921" algn="l" defTabSz="1300368" rtl="0" eaLnBrk="1" latinLnBrk="0" hangingPunct="1">
                        <a:defRPr sz="2560" b="1" kern="1200">
                          <a:solidFill>
                            <a:schemeClr val="lt1"/>
                          </a:solidFill>
                          <a:latin typeface="Calibri" panose="020F0502020204030204"/>
                        </a:defRPr>
                      </a:lvl6pPr>
                      <a:lvl7pPr marL="3901105" algn="l" defTabSz="1300368" rtl="0" eaLnBrk="1" latinLnBrk="0" hangingPunct="1">
                        <a:defRPr sz="2560" b="1" kern="1200">
                          <a:solidFill>
                            <a:schemeClr val="lt1"/>
                          </a:solidFill>
                          <a:latin typeface="Calibri" panose="020F0502020204030204"/>
                        </a:defRPr>
                      </a:lvl7pPr>
                      <a:lvl8pPr marL="4551289" algn="l" defTabSz="1300368" rtl="0" eaLnBrk="1" latinLnBrk="0" hangingPunct="1">
                        <a:defRPr sz="2560" b="1" kern="1200">
                          <a:solidFill>
                            <a:schemeClr val="lt1"/>
                          </a:solidFill>
                          <a:latin typeface="Calibri" panose="020F0502020204030204"/>
                        </a:defRPr>
                      </a:lvl8pPr>
                      <a:lvl9pPr marL="5201473" algn="l" defTabSz="1300368" rtl="0" eaLnBrk="1" latinLnBrk="0" hangingPunct="1">
                        <a:defRPr sz="2560" b="1" kern="1200">
                          <a:solidFill>
                            <a:schemeClr val="lt1"/>
                          </a:solidFill>
                          <a:latin typeface="Calibri" panose="020F0502020204030204"/>
                        </a:defRPr>
                      </a:lvl9pPr>
                    </a:lstStyle>
                    <a:p>
                      <a:pPr marL="0" marR="0" lvl="0" indent="0" algn="l" defTabSz="1300368" rtl="0" eaLnBrk="1" fontAlgn="auto" latinLnBrk="0" hangingPunct="1">
                        <a:lnSpc>
                          <a:spcPct val="100000"/>
                        </a:lnSpc>
                        <a:spcBef>
                          <a:spcPts val="0"/>
                        </a:spcBef>
                        <a:spcAft>
                          <a:spcPts val="0"/>
                        </a:spcAft>
                        <a:buClrTx/>
                        <a:buSzTx/>
                        <a:buFontTx/>
                        <a:buNone/>
                        <a:tabLst/>
                        <a:defRPr/>
                      </a:pPr>
                      <a:r>
                        <a:rPr lang="en-US" sz="2000" dirty="0"/>
                        <a:t>Prof. Dr. Joachim </a:t>
                      </a:r>
                      <a:r>
                        <a:rPr lang="en-US" sz="2000" dirty="0" err="1"/>
                        <a:t>Schouteten</a:t>
                      </a:r>
                      <a:endParaRPr lang="en-US" sz="2400" dirty="0" err="1">
                        <a:latin typeface="+mj-lt"/>
                      </a:endParaRPr>
                    </a:p>
                  </a:txBody>
                  <a:tcPr/>
                </a:tc>
                <a:extLst>
                  <a:ext uri="{0D108BD9-81ED-4DB2-BD59-A6C34878D82A}">
                    <a16:rowId xmlns:a16="http://schemas.microsoft.com/office/drawing/2014/main" val="293438675"/>
                  </a:ext>
                </a:extLst>
              </a:tr>
              <a:tr h="469132">
                <a:tc>
                  <a:txBody>
                    <a:bodyPr/>
                    <a:lstStyle>
                      <a:lvl1pPr marL="0" algn="l" defTabSz="1300368" rtl="0" eaLnBrk="1" latinLnBrk="0" hangingPunct="1">
                        <a:defRPr sz="2560" kern="1200">
                          <a:solidFill>
                            <a:schemeClr val="dk1"/>
                          </a:solidFill>
                          <a:latin typeface="Calibri" panose="020F0502020204030204"/>
                        </a:defRPr>
                      </a:lvl1pPr>
                      <a:lvl2pPr marL="650184" algn="l" defTabSz="1300368" rtl="0" eaLnBrk="1" latinLnBrk="0" hangingPunct="1">
                        <a:defRPr sz="2560" kern="1200">
                          <a:solidFill>
                            <a:schemeClr val="dk1"/>
                          </a:solidFill>
                          <a:latin typeface="Calibri" panose="020F0502020204030204"/>
                        </a:defRPr>
                      </a:lvl2pPr>
                      <a:lvl3pPr marL="1300368" algn="l" defTabSz="1300368" rtl="0" eaLnBrk="1" latinLnBrk="0" hangingPunct="1">
                        <a:defRPr sz="2560" kern="1200">
                          <a:solidFill>
                            <a:schemeClr val="dk1"/>
                          </a:solidFill>
                          <a:latin typeface="Calibri" panose="020F0502020204030204"/>
                        </a:defRPr>
                      </a:lvl3pPr>
                      <a:lvl4pPr marL="1950552" algn="l" defTabSz="1300368" rtl="0" eaLnBrk="1" latinLnBrk="0" hangingPunct="1">
                        <a:defRPr sz="2560" kern="1200">
                          <a:solidFill>
                            <a:schemeClr val="dk1"/>
                          </a:solidFill>
                          <a:latin typeface="Calibri" panose="020F0502020204030204"/>
                        </a:defRPr>
                      </a:lvl4pPr>
                      <a:lvl5pPr marL="2600736" algn="l" defTabSz="1300368" rtl="0" eaLnBrk="1" latinLnBrk="0" hangingPunct="1">
                        <a:defRPr sz="2560" kern="1200">
                          <a:solidFill>
                            <a:schemeClr val="dk1"/>
                          </a:solidFill>
                          <a:latin typeface="Calibri" panose="020F0502020204030204"/>
                        </a:defRPr>
                      </a:lvl5pPr>
                      <a:lvl6pPr marL="3250921" algn="l" defTabSz="1300368" rtl="0" eaLnBrk="1" latinLnBrk="0" hangingPunct="1">
                        <a:defRPr sz="2560" kern="1200">
                          <a:solidFill>
                            <a:schemeClr val="dk1"/>
                          </a:solidFill>
                          <a:latin typeface="Calibri" panose="020F0502020204030204"/>
                        </a:defRPr>
                      </a:lvl6pPr>
                      <a:lvl7pPr marL="3901105" algn="l" defTabSz="1300368" rtl="0" eaLnBrk="1" latinLnBrk="0" hangingPunct="1">
                        <a:defRPr sz="2560" kern="1200">
                          <a:solidFill>
                            <a:schemeClr val="dk1"/>
                          </a:solidFill>
                          <a:latin typeface="Calibri" panose="020F0502020204030204"/>
                        </a:defRPr>
                      </a:lvl7pPr>
                      <a:lvl8pPr marL="4551289" algn="l" defTabSz="1300368" rtl="0" eaLnBrk="1" latinLnBrk="0" hangingPunct="1">
                        <a:defRPr sz="2560" kern="1200">
                          <a:solidFill>
                            <a:schemeClr val="dk1"/>
                          </a:solidFill>
                          <a:latin typeface="Calibri" panose="020F0502020204030204"/>
                        </a:defRPr>
                      </a:lvl8pPr>
                      <a:lvl9pPr marL="5201473" algn="l" defTabSz="1300368" rtl="0" eaLnBrk="1" latinLnBrk="0" hangingPunct="1">
                        <a:defRPr sz="2560" kern="1200">
                          <a:solidFill>
                            <a:schemeClr val="dk1"/>
                          </a:solidFill>
                          <a:latin typeface="Calibri" panose="020F0502020204030204"/>
                        </a:defRPr>
                      </a:lvl9pPr>
                    </a:lstStyle>
                    <a:p>
                      <a:r>
                        <a:rPr lang="en-US" sz="2000" b="1" dirty="0">
                          <a:latin typeface="+mn-lt"/>
                        </a:rPr>
                        <a:t>Agri-food innovation</a:t>
                      </a:r>
                    </a:p>
                  </a:txBody>
                  <a:tcPr/>
                </a:tc>
                <a:extLst>
                  <a:ext uri="{0D108BD9-81ED-4DB2-BD59-A6C34878D82A}">
                    <a16:rowId xmlns:a16="http://schemas.microsoft.com/office/drawing/2014/main" val="714237362"/>
                  </a:ext>
                </a:extLst>
              </a:tr>
              <a:tr h="503286">
                <a:tc>
                  <a:txBody>
                    <a:bodyPr/>
                    <a:lstStyle>
                      <a:lvl1pPr marL="0" algn="l" defTabSz="1300368" rtl="0" eaLnBrk="1" latinLnBrk="0" hangingPunct="1">
                        <a:defRPr sz="2560" kern="1200">
                          <a:solidFill>
                            <a:schemeClr val="dk1"/>
                          </a:solidFill>
                          <a:latin typeface="Calibri" panose="020F0502020204030204"/>
                        </a:defRPr>
                      </a:lvl1pPr>
                      <a:lvl2pPr marL="650184" algn="l" defTabSz="1300368" rtl="0" eaLnBrk="1" latinLnBrk="0" hangingPunct="1">
                        <a:defRPr sz="2560" kern="1200">
                          <a:solidFill>
                            <a:schemeClr val="dk1"/>
                          </a:solidFill>
                          <a:latin typeface="Calibri" panose="020F0502020204030204"/>
                        </a:defRPr>
                      </a:lvl2pPr>
                      <a:lvl3pPr marL="1300368" algn="l" defTabSz="1300368" rtl="0" eaLnBrk="1" latinLnBrk="0" hangingPunct="1">
                        <a:defRPr sz="2560" kern="1200">
                          <a:solidFill>
                            <a:schemeClr val="dk1"/>
                          </a:solidFill>
                          <a:latin typeface="Calibri" panose="020F0502020204030204"/>
                        </a:defRPr>
                      </a:lvl3pPr>
                      <a:lvl4pPr marL="1950552" algn="l" defTabSz="1300368" rtl="0" eaLnBrk="1" latinLnBrk="0" hangingPunct="1">
                        <a:defRPr sz="2560" kern="1200">
                          <a:solidFill>
                            <a:schemeClr val="dk1"/>
                          </a:solidFill>
                          <a:latin typeface="Calibri" panose="020F0502020204030204"/>
                        </a:defRPr>
                      </a:lvl4pPr>
                      <a:lvl5pPr marL="2600736" algn="l" defTabSz="1300368" rtl="0" eaLnBrk="1" latinLnBrk="0" hangingPunct="1">
                        <a:defRPr sz="2560" kern="1200">
                          <a:solidFill>
                            <a:schemeClr val="dk1"/>
                          </a:solidFill>
                          <a:latin typeface="Calibri" panose="020F0502020204030204"/>
                        </a:defRPr>
                      </a:lvl5pPr>
                      <a:lvl6pPr marL="3250921" algn="l" defTabSz="1300368" rtl="0" eaLnBrk="1" latinLnBrk="0" hangingPunct="1">
                        <a:defRPr sz="2560" kern="1200">
                          <a:solidFill>
                            <a:schemeClr val="dk1"/>
                          </a:solidFill>
                          <a:latin typeface="Calibri" panose="020F0502020204030204"/>
                        </a:defRPr>
                      </a:lvl6pPr>
                      <a:lvl7pPr marL="3901105" algn="l" defTabSz="1300368" rtl="0" eaLnBrk="1" latinLnBrk="0" hangingPunct="1">
                        <a:defRPr sz="2560" kern="1200">
                          <a:solidFill>
                            <a:schemeClr val="dk1"/>
                          </a:solidFill>
                          <a:latin typeface="Calibri" panose="020F0502020204030204"/>
                        </a:defRPr>
                      </a:lvl7pPr>
                      <a:lvl8pPr marL="4551289" algn="l" defTabSz="1300368" rtl="0" eaLnBrk="1" latinLnBrk="0" hangingPunct="1">
                        <a:defRPr sz="2560" kern="1200">
                          <a:solidFill>
                            <a:schemeClr val="dk1"/>
                          </a:solidFill>
                          <a:latin typeface="Calibri" panose="020F0502020204030204"/>
                        </a:defRPr>
                      </a:lvl8pPr>
                      <a:lvl9pPr marL="5201473" algn="l" defTabSz="1300368" rtl="0" eaLnBrk="1" latinLnBrk="0" hangingPunct="1">
                        <a:defRPr sz="2560" kern="1200">
                          <a:solidFill>
                            <a:schemeClr val="dk1"/>
                          </a:solidFill>
                          <a:latin typeface="Calibri" panose="020F0502020204030204"/>
                        </a:defRPr>
                      </a:lvl9pPr>
                    </a:lstStyle>
                    <a:p>
                      <a:r>
                        <a:rPr lang="en-US" sz="2000" dirty="0">
                          <a:latin typeface="+mn-lt"/>
                        </a:rPr>
                        <a:t>Entrepreneurship</a:t>
                      </a:r>
                    </a:p>
                  </a:txBody>
                  <a:tcPr/>
                </a:tc>
                <a:extLst>
                  <a:ext uri="{0D108BD9-81ED-4DB2-BD59-A6C34878D82A}">
                    <a16:rowId xmlns:a16="http://schemas.microsoft.com/office/drawing/2014/main" val="552014646"/>
                  </a:ext>
                </a:extLst>
              </a:tr>
              <a:tr h="469132">
                <a:tc>
                  <a:txBody>
                    <a:bodyPr/>
                    <a:lstStyle>
                      <a:lvl1pPr marL="0" algn="l" defTabSz="1300368" rtl="0" eaLnBrk="1" latinLnBrk="0" hangingPunct="1">
                        <a:defRPr sz="2560" kern="1200">
                          <a:solidFill>
                            <a:schemeClr val="dk1"/>
                          </a:solidFill>
                          <a:latin typeface="Calibri" panose="020F0502020204030204"/>
                        </a:defRPr>
                      </a:lvl1pPr>
                      <a:lvl2pPr marL="650184" algn="l" defTabSz="1300368" rtl="0" eaLnBrk="1" latinLnBrk="0" hangingPunct="1">
                        <a:defRPr sz="2560" kern="1200">
                          <a:solidFill>
                            <a:schemeClr val="dk1"/>
                          </a:solidFill>
                          <a:latin typeface="Calibri" panose="020F0502020204030204"/>
                        </a:defRPr>
                      </a:lvl2pPr>
                      <a:lvl3pPr marL="1300368" algn="l" defTabSz="1300368" rtl="0" eaLnBrk="1" latinLnBrk="0" hangingPunct="1">
                        <a:defRPr sz="2560" kern="1200">
                          <a:solidFill>
                            <a:schemeClr val="dk1"/>
                          </a:solidFill>
                          <a:latin typeface="Calibri" panose="020F0502020204030204"/>
                        </a:defRPr>
                      </a:lvl3pPr>
                      <a:lvl4pPr marL="1950552" algn="l" defTabSz="1300368" rtl="0" eaLnBrk="1" latinLnBrk="0" hangingPunct="1">
                        <a:defRPr sz="2560" kern="1200">
                          <a:solidFill>
                            <a:schemeClr val="dk1"/>
                          </a:solidFill>
                          <a:latin typeface="Calibri" panose="020F0502020204030204"/>
                        </a:defRPr>
                      </a:lvl4pPr>
                      <a:lvl5pPr marL="2600736" algn="l" defTabSz="1300368" rtl="0" eaLnBrk="1" latinLnBrk="0" hangingPunct="1">
                        <a:defRPr sz="2560" kern="1200">
                          <a:solidFill>
                            <a:schemeClr val="dk1"/>
                          </a:solidFill>
                          <a:latin typeface="Calibri" panose="020F0502020204030204"/>
                        </a:defRPr>
                      </a:lvl5pPr>
                      <a:lvl6pPr marL="3250921" algn="l" defTabSz="1300368" rtl="0" eaLnBrk="1" latinLnBrk="0" hangingPunct="1">
                        <a:defRPr sz="2560" kern="1200">
                          <a:solidFill>
                            <a:schemeClr val="dk1"/>
                          </a:solidFill>
                          <a:latin typeface="Calibri" panose="020F0502020204030204"/>
                        </a:defRPr>
                      </a:lvl6pPr>
                      <a:lvl7pPr marL="3901105" algn="l" defTabSz="1300368" rtl="0" eaLnBrk="1" latinLnBrk="0" hangingPunct="1">
                        <a:defRPr sz="2560" kern="1200">
                          <a:solidFill>
                            <a:schemeClr val="dk1"/>
                          </a:solidFill>
                          <a:latin typeface="Calibri" panose="020F0502020204030204"/>
                        </a:defRPr>
                      </a:lvl7pPr>
                      <a:lvl8pPr marL="4551289" algn="l" defTabSz="1300368" rtl="0" eaLnBrk="1" latinLnBrk="0" hangingPunct="1">
                        <a:defRPr sz="2560" kern="1200">
                          <a:solidFill>
                            <a:schemeClr val="dk1"/>
                          </a:solidFill>
                          <a:latin typeface="Calibri" panose="020F0502020204030204"/>
                        </a:defRPr>
                      </a:lvl8pPr>
                      <a:lvl9pPr marL="5201473" algn="l" defTabSz="1300368" rtl="0" eaLnBrk="1" latinLnBrk="0" hangingPunct="1">
                        <a:defRPr sz="2560" kern="1200">
                          <a:solidFill>
                            <a:schemeClr val="dk1"/>
                          </a:solidFill>
                          <a:latin typeface="Calibri" panose="020F0502020204030204"/>
                        </a:defRPr>
                      </a:lvl9pPr>
                    </a:lstStyle>
                    <a:p>
                      <a:pPr marL="0" marR="0" lvl="0" indent="0" algn="l" defTabSz="1300368" rtl="0" eaLnBrk="1" fontAlgn="auto" latinLnBrk="0" hangingPunct="1">
                        <a:lnSpc>
                          <a:spcPct val="100000"/>
                        </a:lnSpc>
                        <a:spcBef>
                          <a:spcPts val="0"/>
                        </a:spcBef>
                        <a:spcAft>
                          <a:spcPts val="0"/>
                        </a:spcAft>
                        <a:buClrTx/>
                        <a:buSzTx/>
                        <a:buFontTx/>
                        <a:buNone/>
                        <a:tabLst/>
                        <a:defRPr/>
                      </a:pPr>
                      <a:r>
                        <a:rPr lang="en-US" sz="2000" dirty="0">
                          <a:latin typeface="+mn-lt"/>
                        </a:rPr>
                        <a:t>Sensory analysis</a:t>
                      </a:r>
                    </a:p>
                  </a:txBody>
                  <a:tcPr/>
                </a:tc>
                <a:extLst>
                  <a:ext uri="{0D108BD9-81ED-4DB2-BD59-A6C34878D82A}">
                    <a16:rowId xmlns:a16="http://schemas.microsoft.com/office/drawing/2014/main" val="3871889561"/>
                  </a:ext>
                </a:extLst>
              </a:tr>
              <a:tr h="469132">
                <a:tc>
                  <a:txBody>
                    <a:bodyPr/>
                    <a:lstStyle/>
                    <a:p>
                      <a:pPr marL="0" marR="0" lvl="0" indent="0" algn="l" rtl="0" eaLnBrk="1" fontAlgn="auto" latinLnBrk="0" hangingPunct="1">
                        <a:lnSpc>
                          <a:spcPct val="100000"/>
                        </a:lnSpc>
                        <a:spcBef>
                          <a:spcPts val="0"/>
                        </a:spcBef>
                        <a:spcAft>
                          <a:spcPts val="0"/>
                        </a:spcAft>
                        <a:buClrTx/>
                        <a:buSzTx/>
                        <a:buFontTx/>
                        <a:buNone/>
                      </a:pPr>
                      <a:r>
                        <a:rPr lang="en-US" sz="2000" dirty="0">
                          <a:latin typeface="+mn-lt"/>
                        </a:rPr>
                        <a:t>Customer-led innovation</a:t>
                      </a:r>
                    </a:p>
                  </a:txBody>
                  <a:tcPr/>
                </a:tc>
                <a:extLst>
                  <a:ext uri="{0D108BD9-81ED-4DB2-BD59-A6C34878D82A}">
                    <a16:rowId xmlns:a16="http://schemas.microsoft.com/office/drawing/2014/main" val="852467057"/>
                  </a:ext>
                </a:extLst>
              </a:tr>
            </a:tbl>
          </a:graphicData>
        </a:graphic>
      </p:graphicFrame>
      <p:sp>
        <p:nvSpPr>
          <p:cNvPr id="19" name="Arrow: Striped Right 18">
            <a:extLst>
              <a:ext uri="{FF2B5EF4-FFF2-40B4-BE49-F238E27FC236}">
                <a16:creationId xmlns:a16="http://schemas.microsoft.com/office/drawing/2014/main" id="{AF3B3E04-A740-4F32-B886-4679B5FD3721}"/>
              </a:ext>
            </a:extLst>
          </p:cNvPr>
          <p:cNvSpPr/>
          <p:nvPr/>
        </p:nvSpPr>
        <p:spPr>
          <a:xfrm rot="5400000" flipH="1" flipV="1">
            <a:off x="8457072" y="4898160"/>
            <a:ext cx="650240" cy="1408853"/>
          </a:xfrm>
          <a:prstGeom prst="stripedRightArrow">
            <a:avLst/>
          </a:prstGeom>
          <a:solidFill>
            <a:srgbClr val="1E64C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41"/>
          </a:p>
        </p:txBody>
      </p:sp>
      <p:sp>
        <p:nvSpPr>
          <p:cNvPr id="20" name="Rectangle 19">
            <a:extLst>
              <a:ext uri="{FF2B5EF4-FFF2-40B4-BE49-F238E27FC236}">
                <a16:creationId xmlns:a16="http://schemas.microsoft.com/office/drawing/2014/main" id="{3CB4F84D-0693-4E18-94F5-5112D22B8148}"/>
              </a:ext>
            </a:extLst>
          </p:cNvPr>
          <p:cNvSpPr/>
          <p:nvPr/>
        </p:nvSpPr>
        <p:spPr>
          <a:xfrm>
            <a:off x="4857042" y="5949668"/>
            <a:ext cx="8002573" cy="584775"/>
          </a:xfrm>
          <a:prstGeom prst="rect">
            <a:avLst/>
          </a:prstGeom>
          <a:solidFill>
            <a:schemeClr val="bg1">
              <a:lumMod val="85000"/>
            </a:schemeClr>
          </a:solidFill>
        </p:spPr>
        <p:txBody>
          <a:bodyPr wrap="square">
            <a:spAutoFit/>
          </a:bodyPr>
          <a:lstStyle/>
          <a:p>
            <a:pPr marL="0" lvl="1" algn="ctr"/>
            <a:r>
              <a:rPr lang="en-US" sz="3200" b="1">
                <a:latin typeface="+mj-lt"/>
              </a:rPr>
              <a:t>WHAT</a:t>
            </a:r>
            <a:endParaRPr lang="en-US" sz="3200">
              <a:latin typeface="+mj-lt"/>
            </a:endParaRPr>
          </a:p>
        </p:txBody>
      </p:sp>
      <p:graphicFrame>
        <p:nvGraphicFramePr>
          <p:cNvPr id="21" name="Diagram 20">
            <a:extLst>
              <a:ext uri="{FF2B5EF4-FFF2-40B4-BE49-F238E27FC236}">
                <a16:creationId xmlns:a16="http://schemas.microsoft.com/office/drawing/2014/main" id="{8D110997-A1CA-4F85-83F3-D19C2E45928A}"/>
              </a:ext>
            </a:extLst>
          </p:cNvPr>
          <p:cNvGraphicFramePr/>
          <p:nvPr>
            <p:extLst>
              <p:ext uri="{D42A27DB-BD31-4B8C-83A1-F6EECF244321}">
                <p14:modId xmlns:p14="http://schemas.microsoft.com/office/powerpoint/2010/main" val="565718198"/>
              </p:ext>
            </p:extLst>
          </p:nvPr>
        </p:nvGraphicFramePr>
        <p:xfrm>
          <a:off x="10539616" y="1207842"/>
          <a:ext cx="7154748" cy="477929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Rectangle 3">
            <a:extLst>
              <a:ext uri="{FF2B5EF4-FFF2-40B4-BE49-F238E27FC236}">
                <a16:creationId xmlns:a16="http://schemas.microsoft.com/office/drawing/2014/main" id="{B99A0136-E47A-4D39-A9ED-81CD711A195E}"/>
              </a:ext>
            </a:extLst>
          </p:cNvPr>
          <p:cNvSpPr/>
          <p:nvPr/>
        </p:nvSpPr>
        <p:spPr>
          <a:xfrm>
            <a:off x="13178114" y="1737017"/>
            <a:ext cx="2103461" cy="523220"/>
          </a:xfrm>
          <a:prstGeom prst="rect">
            <a:avLst/>
          </a:prstGeom>
        </p:spPr>
        <p:txBody>
          <a:bodyPr wrap="none">
            <a:spAutoFit/>
          </a:bodyPr>
          <a:lstStyle/>
          <a:p>
            <a:pPr lvl="0"/>
            <a:r>
              <a:rPr lang="en-US" altLang="nl-BE" sz="2800" b="1"/>
              <a:t>Theoretical</a:t>
            </a:r>
            <a:endParaRPr lang="en-US"/>
          </a:p>
        </p:txBody>
      </p:sp>
      <p:sp>
        <p:nvSpPr>
          <p:cNvPr id="8" name="Rectangle 7">
            <a:extLst>
              <a:ext uri="{FF2B5EF4-FFF2-40B4-BE49-F238E27FC236}">
                <a16:creationId xmlns:a16="http://schemas.microsoft.com/office/drawing/2014/main" id="{0B8D0186-A426-4E72-9264-385EB6EE229E}"/>
              </a:ext>
            </a:extLst>
          </p:cNvPr>
          <p:cNvSpPr/>
          <p:nvPr/>
        </p:nvSpPr>
        <p:spPr>
          <a:xfrm>
            <a:off x="11997980" y="4372399"/>
            <a:ext cx="1800493" cy="523220"/>
          </a:xfrm>
          <a:prstGeom prst="rect">
            <a:avLst/>
          </a:prstGeom>
        </p:spPr>
        <p:txBody>
          <a:bodyPr wrap="none">
            <a:spAutoFit/>
          </a:bodyPr>
          <a:lstStyle/>
          <a:p>
            <a:pPr lvl="0"/>
            <a:r>
              <a:rPr lang="en-US" altLang="nl-BE" sz="2800" b="1"/>
              <a:t>Empirical</a:t>
            </a:r>
            <a:endParaRPr lang="en-US"/>
          </a:p>
        </p:txBody>
      </p:sp>
      <p:sp>
        <p:nvSpPr>
          <p:cNvPr id="23" name="Rectangle 22">
            <a:extLst>
              <a:ext uri="{FF2B5EF4-FFF2-40B4-BE49-F238E27FC236}">
                <a16:creationId xmlns:a16="http://schemas.microsoft.com/office/drawing/2014/main" id="{0351AA99-3152-4147-971B-01FD247364E0}"/>
              </a:ext>
            </a:extLst>
          </p:cNvPr>
          <p:cNvSpPr/>
          <p:nvPr/>
        </p:nvSpPr>
        <p:spPr>
          <a:xfrm>
            <a:off x="14411377" y="4391565"/>
            <a:ext cx="3744651" cy="523220"/>
          </a:xfrm>
          <a:prstGeom prst="rect">
            <a:avLst/>
          </a:prstGeom>
        </p:spPr>
        <p:txBody>
          <a:bodyPr wrap="square">
            <a:spAutoFit/>
          </a:bodyPr>
          <a:lstStyle/>
          <a:p>
            <a:pPr lvl="0"/>
            <a:r>
              <a:rPr lang="en-US" altLang="nl-BE" sz="2800" b="1"/>
              <a:t>Methodological</a:t>
            </a:r>
            <a:endParaRPr lang="en-US"/>
          </a:p>
        </p:txBody>
      </p:sp>
      <p:pic>
        <p:nvPicPr>
          <p:cNvPr id="1026" name="Picture 2" descr="Food systems and nutrition - SUN">
            <a:extLst>
              <a:ext uri="{FF2B5EF4-FFF2-40B4-BE49-F238E27FC236}">
                <a16:creationId xmlns:a16="http://schemas.microsoft.com/office/drawing/2014/main" id="{58152429-3FD2-4541-96AA-F1654A92364A}"/>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6790129" y="1314858"/>
            <a:ext cx="3860024" cy="3855259"/>
          </a:xfrm>
          <a:prstGeom prst="roundRect">
            <a:avLst>
              <a:gd name="adj" fmla="val 725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2" name="Arrow: Striped Right 21">
            <a:extLst>
              <a:ext uri="{FF2B5EF4-FFF2-40B4-BE49-F238E27FC236}">
                <a16:creationId xmlns:a16="http://schemas.microsoft.com/office/drawing/2014/main" id="{457B6BEE-7FCF-4C51-ABA5-199A00A4E9F9}"/>
              </a:ext>
            </a:extLst>
          </p:cNvPr>
          <p:cNvSpPr/>
          <p:nvPr/>
        </p:nvSpPr>
        <p:spPr>
          <a:xfrm rot="10800000" flipH="1" flipV="1">
            <a:off x="10718277" y="2538060"/>
            <a:ext cx="650240" cy="1408853"/>
          </a:xfrm>
          <a:prstGeom prst="stripedRightArrow">
            <a:avLst/>
          </a:prstGeom>
          <a:solidFill>
            <a:srgbClr val="1E64C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41"/>
          </a:p>
        </p:txBody>
      </p:sp>
      <p:sp>
        <p:nvSpPr>
          <p:cNvPr id="30" name="Content Placeholder 5">
            <a:extLst>
              <a:ext uri="{FF2B5EF4-FFF2-40B4-BE49-F238E27FC236}">
                <a16:creationId xmlns:a16="http://schemas.microsoft.com/office/drawing/2014/main" id="{68059B9B-85BC-41DD-8E26-8CDE11A9A2CC}"/>
              </a:ext>
            </a:extLst>
          </p:cNvPr>
          <p:cNvSpPr txBox="1">
            <a:spLocks/>
          </p:cNvSpPr>
          <p:nvPr/>
        </p:nvSpPr>
        <p:spPr>
          <a:xfrm>
            <a:off x="4494927" y="2303428"/>
            <a:ext cx="2217152" cy="1686676"/>
          </a:xfrm>
          <a:prstGeom prst="rect">
            <a:avLst/>
          </a:prstGeom>
        </p:spPr>
        <p:txBody>
          <a:bodyPr vert="horz" lIns="91440" tIns="45720" rIns="91440" bIns="45720" rtlCol="0">
            <a:normAutofit/>
          </a:bodyPr>
          <a:lstStyle>
            <a:lvl1pPr marL="5364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70000" indent="-45000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68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2329200" indent="-550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962800" indent="-442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86400" indent="0" algn="ctr">
              <a:buFont typeface="Arial" panose="020B0604020202020204" pitchFamily="34" charset="0"/>
              <a:buNone/>
            </a:pPr>
            <a:r>
              <a:rPr lang="en-US" sz="2800" b="1"/>
              <a:t>Agri-food systems approach</a:t>
            </a:r>
          </a:p>
        </p:txBody>
      </p:sp>
      <p:graphicFrame>
        <p:nvGraphicFramePr>
          <p:cNvPr id="33" name="Table 32">
            <a:extLst>
              <a:ext uri="{FF2B5EF4-FFF2-40B4-BE49-F238E27FC236}">
                <a16:creationId xmlns:a16="http://schemas.microsoft.com/office/drawing/2014/main" id="{9136D23F-9F70-74E3-8AE4-0025D14E3F52}"/>
              </a:ext>
            </a:extLst>
          </p:cNvPr>
          <p:cNvGraphicFramePr>
            <a:graphicFrameLocks noGrp="1"/>
          </p:cNvGraphicFramePr>
          <p:nvPr>
            <p:extLst>
              <p:ext uri="{D42A27DB-BD31-4B8C-83A1-F6EECF244321}">
                <p14:modId xmlns:p14="http://schemas.microsoft.com/office/powerpoint/2010/main" val="4218964845"/>
              </p:ext>
            </p:extLst>
          </p:nvPr>
        </p:nvGraphicFramePr>
        <p:xfrm>
          <a:off x="7811342" y="7289253"/>
          <a:ext cx="3272785" cy="2308860"/>
        </p:xfrm>
        <a:graphic>
          <a:graphicData uri="http://schemas.openxmlformats.org/drawingml/2006/table">
            <a:tbl>
              <a:tblPr firstRow="1" bandRow="1">
                <a:tableStyleId>{5C22544A-7EE6-4342-B048-85BDC9FD1C3A}</a:tableStyleId>
              </a:tblPr>
              <a:tblGrid>
                <a:gridCol w="3272785">
                  <a:extLst>
                    <a:ext uri="{9D8B030D-6E8A-4147-A177-3AD203B41FA5}">
                      <a16:colId xmlns:a16="http://schemas.microsoft.com/office/drawing/2014/main" val="3200845046"/>
                    </a:ext>
                  </a:extLst>
                </a:gridCol>
              </a:tblGrid>
              <a:tr h="361950">
                <a:tc>
                  <a:txBody>
                    <a:bodyPr/>
                    <a:lstStyle/>
                    <a:p>
                      <a:pPr fontAlgn="base"/>
                      <a:r>
                        <a:rPr lang="en-US" sz="2000" b="1">
                          <a:solidFill>
                            <a:srgbClr val="FFFFFF"/>
                          </a:solidFill>
                          <a:effectLst/>
                          <a:latin typeface="Arial" panose="020B0604020202020204" pitchFamily="34" charset="0"/>
                        </a:rPr>
                        <a:t>Prof Dr. Hans De Steur​</a:t>
                      </a:r>
                      <a:endParaRPr lang="en-US" b="1">
                        <a:solidFill>
                          <a:srgbClr val="FFFFFF"/>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27ABAD"/>
                    </a:solidFill>
                  </a:tcPr>
                </a:tc>
                <a:extLst>
                  <a:ext uri="{0D108BD9-81ED-4DB2-BD59-A6C34878D82A}">
                    <a16:rowId xmlns:a16="http://schemas.microsoft.com/office/drawing/2014/main" val="83285223"/>
                  </a:ext>
                </a:extLst>
              </a:tr>
              <a:tr h="361950">
                <a:tc>
                  <a:txBody>
                    <a:bodyPr/>
                    <a:lstStyle/>
                    <a:p>
                      <a:pPr fontAlgn="base"/>
                      <a:r>
                        <a:rPr lang="en-US" sz="2000" b="1">
                          <a:effectLst/>
                          <a:latin typeface="Arial" panose="020B0604020202020204" pitchFamily="34" charset="0"/>
                        </a:rPr>
                        <a:t>Agri-food marketing</a:t>
                      </a:r>
                      <a:r>
                        <a:rPr lang="en-US" sz="2000">
                          <a:effectLst/>
                          <a:latin typeface="Arial" panose="020B0604020202020204" pitchFamily="34" charset="0"/>
                        </a:rPr>
                        <a:t>​</a:t>
                      </a:r>
                      <a:endParaRPr lang="en-US">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E2E3"/>
                    </a:solidFill>
                  </a:tcPr>
                </a:tc>
                <a:extLst>
                  <a:ext uri="{0D108BD9-81ED-4DB2-BD59-A6C34878D82A}">
                    <a16:rowId xmlns:a16="http://schemas.microsoft.com/office/drawing/2014/main" val="3107932584"/>
                  </a:ext>
                </a:extLst>
              </a:tr>
              <a:tr h="419100">
                <a:tc>
                  <a:txBody>
                    <a:bodyPr/>
                    <a:lstStyle/>
                    <a:p>
                      <a:pPr fontAlgn="base"/>
                      <a:r>
                        <a:rPr lang="en-US" sz="2000">
                          <a:effectLst/>
                          <a:latin typeface="Arial" panose="020B0604020202020204" pitchFamily="34" charset="0"/>
                        </a:rPr>
                        <a:t>Stakeholder behavior ​</a:t>
                      </a:r>
                      <a:endParaRPr lang="en-US">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F1F1"/>
                    </a:solidFill>
                  </a:tcPr>
                </a:tc>
                <a:extLst>
                  <a:ext uri="{0D108BD9-81ED-4DB2-BD59-A6C34878D82A}">
                    <a16:rowId xmlns:a16="http://schemas.microsoft.com/office/drawing/2014/main" val="1763833240"/>
                  </a:ext>
                </a:extLst>
              </a:tr>
              <a:tr h="361950">
                <a:tc>
                  <a:txBody>
                    <a:bodyPr/>
                    <a:lstStyle/>
                    <a:p>
                      <a:pPr fontAlgn="base"/>
                      <a:r>
                        <a:rPr lang="en-US" sz="2000">
                          <a:effectLst/>
                          <a:latin typeface="Arial" panose="020B0604020202020204" pitchFamily="34" charset="0"/>
                        </a:rPr>
                        <a:t>Socio-economic methods​</a:t>
                      </a:r>
                      <a:endParaRPr lang="en-US">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E2E3"/>
                    </a:solidFill>
                  </a:tcPr>
                </a:tc>
                <a:extLst>
                  <a:ext uri="{0D108BD9-81ED-4DB2-BD59-A6C34878D82A}">
                    <a16:rowId xmlns:a16="http://schemas.microsoft.com/office/drawing/2014/main" val="1830851143"/>
                  </a:ext>
                </a:extLst>
              </a:tr>
              <a:tr h="361950">
                <a:tc>
                  <a:txBody>
                    <a:bodyPr/>
                    <a:lstStyle/>
                    <a:p>
                      <a:pPr fontAlgn="base"/>
                      <a:r>
                        <a:rPr lang="en-US" sz="2000">
                          <a:effectLst/>
                          <a:latin typeface="Arial" panose="020B0604020202020204" pitchFamily="34" charset="0"/>
                        </a:rPr>
                        <a:t>Experimental &amp; synthesis methods​</a:t>
                      </a:r>
                      <a:endParaRPr lang="en-US">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F1F1"/>
                    </a:solidFill>
                  </a:tcPr>
                </a:tc>
                <a:extLst>
                  <a:ext uri="{0D108BD9-81ED-4DB2-BD59-A6C34878D82A}">
                    <a16:rowId xmlns:a16="http://schemas.microsoft.com/office/drawing/2014/main" val="4192312878"/>
                  </a:ext>
                </a:extLst>
              </a:tr>
            </a:tbl>
          </a:graphicData>
        </a:graphic>
      </p:graphicFrame>
      <p:pic>
        <p:nvPicPr>
          <p:cNvPr id="34" name="Picture 33">
            <a:extLst>
              <a:ext uri="{FF2B5EF4-FFF2-40B4-BE49-F238E27FC236}">
                <a16:creationId xmlns:a16="http://schemas.microsoft.com/office/drawing/2014/main" id="{BC48669B-5833-9C60-0690-C1189203116B}"/>
              </a:ext>
            </a:extLst>
          </p:cNvPr>
          <p:cNvPicPr>
            <a:picLocks noChangeAspect="1"/>
          </p:cNvPicPr>
          <p:nvPr/>
        </p:nvPicPr>
        <p:blipFill>
          <a:blip r:embed="rId12"/>
          <a:stretch>
            <a:fillRect/>
          </a:stretch>
        </p:blipFill>
        <p:spPr>
          <a:xfrm>
            <a:off x="5591932" y="7258834"/>
            <a:ext cx="2067659" cy="2466975"/>
          </a:xfrm>
          <a:prstGeom prst="rect">
            <a:avLst/>
          </a:prstGeom>
        </p:spPr>
      </p:pic>
      <p:sp>
        <p:nvSpPr>
          <p:cNvPr id="35" name="TextBox 34">
            <a:extLst>
              <a:ext uri="{FF2B5EF4-FFF2-40B4-BE49-F238E27FC236}">
                <a16:creationId xmlns:a16="http://schemas.microsoft.com/office/drawing/2014/main" id="{B3D142DC-3DAC-A95B-586B-F80C6E2CD8DE}"/>
              </a:ext>
            </a:extLst>
          </p:cNvPr>
          <p:cNvSpPr txBox="1"/>
          <p:nvPr/>
        </p:nvSpPr>
        <p:spPr>
          <a:xfrm>
            <a:off x="7297737" y="4648200"/>
            <a:ext cx="2743200" cy="5216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buFont typeface="Arial" panose="020B0604020202020204" pitchFamily="34" charset="0"/>
            </a:pPr>
            <a:endParaRPr lang="en-US"/>
          </a:p>
        </p:txBody>
      </p:sp>
    </p:spTree>
    <p:extLst>
      <p:ext uri="{BB962C8B-B14F-4D97-AF65-F5344CB8AC3E}">
        <p14:creationId xmlns:p14="http://schemas.microsoft.com/office/powerpoint/2010/main" val="3347350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35ADDDFC-BF87-47F1-8A08-2C328C1264FF}"/>
              </a:ext>
            </a:extLst>
          </p:cNvPr>
          <p:cNvSpPr txBox="1">
            <a:spLocks noChangeArrowheads="1"/>
          </p:cNvSpPr>
          <p:nvPr/>
        </p:nvSpPr>
        <p:spPr bwMode="auto">
          <a:xfrm>
            <a:off x="2489801" y="2643858"/>
            <a:ext cx="12411004" cy="207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nl-BE" sz="3641">
              <a:latin typeface="Consolas" panose="020B0609020204030204" pitchFamily="49" charset="0"/>
            </a:endParaRPr>
          </a:p>
        </p:txBody>
      </p:sp>
      <p:sp>
        <p:nvSpPr>
          <p:cNvPr id="2" name="Title 1">
            <a:extLst>
              <a:ext uri="{FF2B5EF4-FFF2-40B4-BE49-F238E27FC236}">
                <a16:creationId xmlns:a16="http://schemas.microsoft.com/office/drawing/2014/main" id="{48EA0DAD-4208-4874-B252-36EB71047FBC}"/>
              </a:ext>
            </a:extLst>
          </p:cNvPr>
          <p:cNvSpPr>
            <a:spLocks noGrp="1"/>
          </p:cNvSpPr>
          <p:nvPr>
            <p:ph type="title"/>
          </p:nvPr>
        </p:nvSpPr>
        <p:spPr>
          <a:xfrm>
            <a:off x="441024" y="307670"/>
            <a:ext cx="16508557" cy="863693"/>
          </a:xfrm>
          <a:noFill/>
        </p:spPr>
        <p:txBody>
          <a:bodyPr/>
          <a:lstStyle/>
          <a:p>
            <a:r>
              <a:rPr lang="en-US"/>
              <a:t>Research: </a:t>
            </a:r>
            <a:r>
              <a:rPr lang="en-US" err="1"/>
              <a:t>THeoretical</a:t>
            </a:r>
            <a:endParaRPr lang="en-US"/>
          </a:p>
        </p:txBody>
      </p:sp>
      <p:sp>
        <p:nvSpPr>
          <p:cNvPr id="3" name="Content Placeholder 2">
            <a:extLst>
              <a:ext uri="{FF2B5EF4-FFF2-40B4-BE49-F238E27FC236}">
                <a16:creationId xmlns:a16="http://schemas.microsoft.com/office/drawing/2014/main" id="{96E6B2A0-AAF6-432A-A587-DCF2C1F22A12}"/>
              </a:ext>
            </a:extLst>
          </p:cNvPr>
          <p:cNvSpPr>
            <a:spLocks noGrp="1"/>
          </p:cNvSpPr>
          <p:nvPr>
            <p:ph idx="1"/>
          </p:nvPr>
        </p:nvSpPr>
        <p:spPr>
          <a:xfrm>
            <a:off x="797725" y="1509886"/>
            <a:ext cx="10496075" cy="8243713"/>
          </a:xfrm>
        </p:spPr>
        <p:txBody>
          <a:bodyPr vert="horz" lIns="91440" tIns="45720" rIns="91440" bIns="45720" rtlCol="0" anchor="t">
            <a:normAutofit/>
          </a:bodyPr>
          <a:lstStyle/>
          <a:p>
            <a:pPr marL="535940" indent="-449580">
              <a:lnSpc>
                <a:spcPct val="130000"/>
              </a:lnSpc>
            </a:pPr>
            <a:r>
              <a:rPr lang="en-US" altLang="nl-BE" sz="3600" b="1" dirty="0">
                <a:latin typeface="+mj-lt"/>
              </a:rPr>
              <a:t>Theoretical</a:t>
            </a:r>
            <a:r>
              <a:rPr lang="en-US" altLang="nl-BE" sz="3600" dirty="0">
                <a:latin typeface="+mj-lt"/>
              </a:rPr>
              <a:t>: </a:t>
            </a:r>
            <a:endParaRPr lang="en-US"/>
          </a:p>
          <a:p>
            <a:pPr marL="1169670" lvl="1" indent="-449580">
              <a:lnSpc>
                <a:spcPct val="130000"/>
              </a:lnSpc>
            </a:pPr>
            <a:r>
              <a:rPr lang="en-US" altLang="nl-BE" sz="3600" dirty="0">
                <a:latin typeface="+mj-lt"/>
              </a:rPr>
              <a:t>Examine existing theories of </a:t>
            </a:r>
            <a:endParaRPr lang="en-US" altLang="nl-BE" sz="3600" dirty="0">
              <a:latin typeface="+mj-lt"/>
              <a:cs typeface="Arial"/>
            </a:endParaRPr>
          </a:p>
          <a:p>
            <a:pPr marL="1756410" lvl="2" indent="-449580">
              <a:lnSpc>
                <a:spcPct val="130000"/>
              </a:lnSpc>
            </a:pPr>
            <a:r>
              <a:rPr lang="en-US" altLang="nl-BE" sz="3600" dirty="0">
                <a:latin typeface="+mj-lt"/>
              </a:rPr>
              <a:t>Behavioral science</a:t>
            </a:r>
            <a:endParaRPr lang="en-US" altLang="nl-BE" sz="3600" dirty="0">
              <a:latin typeface="+mj-lt"/>
              <a:cs typeface="Arial"/>
            </a:endParaRPr>
          </a:p>
          <a:p>
            <a:pPr marL="1756410" lvl="2" indent="-449580">
              <a:lnSpc>
                <a:spcPct val="130000"/>
              </a:lnSpc>
            </a:pPr>
            <a:r>
              <a:rPr lang="en-US" altLang="nl-BE" sz="3600" dirty="0">
                <a:latin typeface="+mj-lt"/>
              </a:rPr>
              <a:t>Chain and network management</a:t>
            </a:r>
            <a:endParaRPr lang="en-US" altLang="nl-BE" sz="3600" dirty="0">
              <a:latin typeface="+mj-lt"/>
              <a:cs typeface="Arial"/>
            </a:endParaRPr>
          </a:p>
          <a:p>
            <a:pPr marL="1756410" lvl="2" indent="-449580">
              <a:lnSpc>
                <a:spcPct val="130000"/>
              </a:lnSpc>
            </a:pPr>
            <a:endParaRPr lang="en-US" altLang="nl-BE" sz="2000">
              <a:latin typeface="+mj-lt"/>
              <a:cs typeface="Arial"/>
            </a:endParaRPr>
          </a:p>
          <a:p>
            <a:pPr marL="1169670" lvl="1" indent="-449580">
              <a:lnSpc>
                <a:spcPct val="130000"/>
              </a:lnSpc>
            </a:pPr>
            <a:r>
              <a:rPr lang="en-US" altLang="nl-BE" sz="3600" dirty="0">
                <a:latin typeface="+mj-lt"/>
              </a:rPr>
              <a:t>Define, operationalize and validate new constructs</a:t>
            </a:r>
            <a:endParaRPr lang="en-US" altLang="nl-BE" sz="3600" dirty="0">
              <a:latin typeface="+mj-lt"/>
              <a:cs typeface="Arial"/>
            </a:endParaRPr>
          </a:p>
          <a:p>
            <a:pPr marL="1756410" lvl="2" indent="-449580">
              <a:lnSpc>
                <a:spcPct val="130000"/>
              </a:lnSpc>
            </a:pPr>
            <a:r>
              <a:rPr lang="en-US" altLang="nl-BE" sz="3600" dirty="0">
                <a:latin typeface="+mj-lt"/>
              </a:rPr>
              <a:t>Marketing (e.g., stakeholder evaluation)</a:t>
            </a:r>
            <a:endParaRPr lang="en-US" altLang="nl-BE" sz="3600" dirty="0">
              <a:latin typeface="+mj-lt"/>
              <a:cs typeface="Arial"/>
            </a:endParaRPr>
          </a:p>
          <a:p>
            <a:pPr marL="1756410" lvl="2" indent="-449580">
              <a:lnSpc>
                <a:spcPct val="130000"/>
              </a:lnSpc>
            </a:pPr>
            <a:r>
              <a:rPr lang="en-US" altLang="nl-BE" sz="3600" dirty="0">
                <a:latin typeface="+mj-lt"/>
              </a:rPr>
              <a:t>Management (e.g., innovation capacity, performance measurement)</a:t>
            </a:r>
            <a:endParaRPr lang="en-US" altLang="nl-BE" sz="3600" dirty="0">
              <a:latin typeface="+mj-lt"/>
              <a:cs typeface="Arial"/>
            </a:endParaRPr>
          </a:p>
        </p:txBody>
      </p:sp>
      <p:pic>
        <p:nvPicPr>
          <p:cNvPr id="9" name="Picture 8">
            <a:extLst>
              <a:ext uri="{FF2B5EF4-FFF2-40B4-BE49-F238E27FC236}">
                <a16:creationId xmlns:a16="http://schemas.microsoft.com/office/drawing/2014/main" id="{4ECAC75F-A3AA-444C-A2DC-12061AA53871}"/>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12093386" y="5108697"/>
            <a:ext cx="4363663" cy="32040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E7DAD4D-10F6-49E6-B39F-6203421D4BE4}"/>
              </a:ext>
            </a:extLst>
          </p:cNvPr>
          <p:cNvSpPr/>
          <p:nvPr/>
        </p:nvSpPr>
        <p:spPr>
          <a:xfrm>
            <a:off x="12585918" y="8384266"/>
            <a:ext cx="4363663" cy="369332"/>
          </a:xfrm>
          <a:prstGeom prst="rect">
            <a:avLst/>
          </a:prstGeom>
        </p:spPr>
        <p:txBody>
          <a:bodyPr wrap="square">
            <a:spAutoFit/>
          </a:bodyPr>
          <a:lstStyle/>
          <a:p>
            <a:r>
              <a:rPr lang="en-US" sz="1800" i="1">
                <a:solidFill>
                  <a:srgbClr val="000000"/>
                </a:solidFill>
                <a:latin typeface="+mj-lt"/>
              </a:rPr>
              <a:t>e.g. Stakeholder evaluation metrics</a:t>
            </a:r>
          </a:p>
        </p:txBody>
      </p:sp>
      <p:sp>
        <p:nvSpPr>
          <p:cNvPr id="12" name="Slide Number Placeholder 3">
            <a:extLst>
              <a:ext uri="{FF2B5EF4-FFF2-40B4-BE49-F238E27FC236}">
                <a16:creationId xmlns:a16="http://schemas.microsoft.com/office/drawing/2014/main" id="{27416C3E-3F1A-4455-A32A-F65B2C7DD059}"/>
              </a:ext>
            </a:extLst>
          </p:cNvPr>
          <p:cNvSpPr txBox="1">
            <a:spLocks/>
          </p:cNvSpPr>
          <p:nvPr/>
        </p:nvSpPr>
        <p:spPr>
          <a:xfrm>
            <a:off x="15590520" y="8948703"/>
            <a:ext cx="921880" cy="519289"/>
          </a:xfrm>
          <a:prstGeom prst="rect">
            <a:avLst/>
          </a:prstGeom>
        </p:spPr>
        <p:txBody>
          <a:bodyPr vert="horz" lIns="91440" tIns="45720" rIns="91440" bIns="45720" rtlCol="0" anchor="ctr"/>
          <a:lstStyle>
            <a:defPPr>
              <a:defRPr lang="en-US"/>
            </a:defPPr>
            <a:lvl1pPr marL="0" algn="r" defTabSz="1300368" rtl="0" eaLnBrk="1" latinLnBrk="0" hangingPunct="1">
              <a:defRPr sz="1707" kern="1200">
                <a:solidFill>
                  <a:srgbClr val="1E64C8"/>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a:lstStyle>
          <a:p>
            <a:fld id="{7AE184E0-0BD4-4705-A12B-9B71DDE63301}" type="slidenum">
              <a:rPr lang="en-US" smtClean="0"/>
              <a:pPr/>
              <a:t>9</a:t>
            </a:fld>
            <a:endParaRPr lang="en-US"/>
          </a:p>
        </p:txBody>
      </p:sp>
      <p:pic>
        <p:nvPicPr>
          <p:cNvPr id="4" name="Picture 3">
            <a:extLst>
              <a:ext uri="{FF2B5EF4-FFF2-40B4-BE49-F238E27FC236}">
                <a16:creationId xmlns:a16="http://schemas.microsoft.com/office/drawing/2014/main" id="{F233717E-16BD-4854-8456-D19B8AA5E297}"/>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t="30274"/>
          <a:stretch/>
        </p:blipFill>
        <p:spPr>
          <a:xfrm>
            <a:off x="11205190" y="1091462"/>
            <a:ext cx="4998550" cy="1448331"/>
          </a:xfrm>
          <a:prstGeom prst="rect">
            <a:avLst/>
          </a:prstGeom>
        </p:spPr>
      </p:pic>
      <p:pic>
        <p:nvPicPr>
          <p:cNvPr id="13" name="Picture 12">
            <a:extLst>
              <a:ext uri="{FF2B5EF4-FFF2-40B4-BE49-F238E27FC236}">
                <a16:creationId xmlns:a16="http://schemas.microsoft.com/office/drawing/2014/main" id="{73E61515-D4CC-48AE-8BD9-A38D55AD53C2}"/>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76899" b="65858"/>
          <a:stretch/>
        </p:blipFill>
        <p:spPr>
          <a:xfrm>
            <a:off x="11205190" y="237443"/>
            <a:ext cx="1457365" cy="895054"/>
          </a:xfrm>
          <a:prstGeom prst="rect">
            <a:avLst/>
          </a:prstGeom>
        </p:spPr>
      </p:pic>
      <p:sp>
        <p:nvSpPr>
          <p:cNvPr id="8" name="Slide Number Placeholder 7">
            <a:extLst>
              <a:ext uri="{FF2B5EF4-FFF2-40B4-BE49-F238E27FC236}">
                <a16:creationId xmlns:a16="http://schemas.microsoft.com/office/drawing/2014/main" id="{34D6D696-820A-440F-9326-95E01A06DDA7}"/>
              </a:ext>
            </a:extLst>
          </p:cNvPr>
          <p:cNvSpPr>
            <a:spLocks noGrp="1"/>
          </p:cNvSpPr>
          <p:nvPr>
            <p:ph type="sldNum" sz="quarter" idx="12"/>
          </p:nvPr>
        </p:nvSpPr>
        <p:spPr/>
        <p:txBody>
          <a:bodyPr/>
          <a:lstStyle/>
          <a:p>
            <a:fld id="{7AE184E0-0BD4-4705-A12B-9B71DDE63301}" type="slidenum">
              <a:rPr lang="en-US" noProof="0" smtClean="0"/>
              <a:t>9</a:t>
            </a:fld>
            <a:endParaRPr lang="en-US" noProof="0"/>
          </a:p>
        </p:txBody>
      </p:sp>
      <p:pic>
        <p:nvPicPr>
          <p:cNvPr id="11" name="Afbeelding 10">
            <a:extLst>
              <a:ext uri="{FF2B5EF4-FFF2-40B4-BE49-F238E27FC236}">
                <a16:creationId xmlns:a16="http://schemas.microsoft.com/office/drawing/2014/main" id="{864EE6C2-17A0-42C1-9B01-C5CE4E7F21FF}"/>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1419367" y="4140112"/>
            <a:ext cx="5907694" cy="629636"/>
          </a:xfrm>
          <a:prstGeom prst="rect">
            <a:avLst/>
          </a:prstGeom>
        </p:spPr>
      </p:pic>
      <p:pic>
        <p:nvPicPr>
          <p:cNvPr id="14" name="Afbeelding 13">
            <a:extLst>
              <a:ext uri="{FF2B5EF4-FFF2-40B4-BE49-F238E27FC236}">
                <a16:creationId xmlns:a16="http://schemas.microsoft.com/office/drawing/2014/main" id="{F7350412-4136-4B02-BCF3-79CD836D53D9}"/>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1926336" y="3035521"/>
            <a:ext cx="5464713" cy="505339"/>
          </a:xfrm>
          <a:prstGeom prst="rect">
            <a:avLst/>
          </a:prstGeom>
        </p:spPr>
      </p:pic>
    </p:spTree>
    <p:extLst>
      <p:ext uri="{BB962C8B-B14F-4D97-AF65-F5344CB8AC3E}">
        <p14:creationId xmlns:p14="http://schemas.microsoft.com/office/powerpoint/2010/main" val="1101689899"/>
      </p:ext>
    </p:extLst>
  </p:cSld>
  <p:clrMapOvr>
    <a:masterClrMapping/>
  </p:clrMapOvr>
</p:sld>
</file>

<file path=ppt/theme/theme1.xml><?xml version="1.0" encoding="utf-8"?>
<a:theme xmlns:a="http://schemas.openxmlformats.org/drawingml/2006/main" name="Kantoorthema">
  <a:themeElements>
    <a:clrScheme name="UGent BW">
      <a:dk1>
        <a:sysClr val="windowText" lastClr="000000"/>
      </a:dk1>
      <a:lt1>
        <a:sysClr val="window" lastClr="FFFFFF"/>
      </a:lt1>
      <a:dk2>
        <a:srgbClr val="1E64C8"/>
      </a:dk2>
      <a:lt2>
        <a:srgbClr val="E9F0FA"/>
      </a:lt2>
      <a:accent1>
        <a:srgbClr val="27ABAD"/>
      </a:accent1>
      <a:accent2>
        <a:srgbClr val="3DB3B5"/>
      </a:accent2>
      <a:accent3>
        <a:srgbClr val="52BCBD"/>
      </a:accent3>
      <a:accent4>
        <a:srgbClr val="68C4C6"/>
      </a:accent4>
      <a:accent5>
        <a:srgbClr val="7DCDCE"/>
      </a:accent5>
      <a:accent6>
        <a:srgbClr val="93D5D6"/>
      </a:accent6>
      <a:hlink>
        <a:srgbClr val="1E64C8"/>
      </a:hlink>
      <a:folHlink>
        <a:srgbClr val="1E64C8"/>
      </a:folHlink>
    </a:clrScheme>
    <a:fontScheme name="Universiteit Ge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0">
          <a:solidFill>
            <a:srgbClr val="1E64C8"/>
          </a:solidFill>
        </a:ln>
      </a:spPr>
      <a:bodyPr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solidFill>
            <a:srgbClr val="1E64C8"/>
          </a:solidFill>
          <a:headEnd type="none"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342900" indent="-342900" algn="l">
          <a:lnSpc>
            <a:spcPct val="120000"/>
          </a:lnSpc>
          <a:buFont typeface="Arial" panose="020B0604020202020204" pitchFamily="34" charset="0"/>
          <a:buChar char="‒"/>
          <a:defRPr sz="2500" smtClean="0"/>
        </a:defPPr>
      </a:lstStyle>
    </a:txDef>
  </a:objectDefaults>
  <a:extraClrSchemeLst/>
  <a:extLst>
    <a:ext uri="{05A4C25C-085E-4340-85A3-A5531E510DB2}">
      <thm15:themeFamily xmlns:thm15="http://schemas.microsoft.com/office/thememl/2012/main" name="PowerPoint_UGent_EN_BW.potx" id="{7D3D94DE-C0A2-4DC8-AF5F-759590993643}" vid="{7BE85386-59DE-4F6B-8B6A-39593429BC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A637954068744AB1A7A62B61D12FE1" ma:contentTypeVersion="20" ma:contentTypeDescription="Een nieuw document maken." ma:contentTypeScope="" ma:versionID="d15821c0f99dca7d767650f6a8a27073">
  <xsd:schema xmlns:xsd="http://www.w3.org/2001/XMLSchema" xmlns:xs="http://www.w3.org/2001/XMLSchema" xmlns:p="http://schemas.microsoft.com/office/2006/metadata/properties" xmlns:ns2="566d237f-0494-46a9-8618-9cb7f8b8c27c" xmlns:ns3="df289bee-87b3-4404-a2b3-1d64f37a4796" targetNamespace="http://schemas.microsoft.com/office/2006/metadata/properties" ma:root="true" ma:fieldsID="340bb840ff854e3137cd94af107b8960" ns2:_="" ns3:_="">
    <xsd:import namespace="566d237f-0494-46a9-8618-9cb7f8b8c27c"/>
    <xsd:import namespace="df289bee-87b3-4404-a2b3-1d64f37a47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ServiceAutoTags"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le3ca518db6c4b2180d6c92bb8e63d4c"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6d237f-0494-46a9-8618-9cb7f8b8c2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3b9bb814-139f-4039-9463-697760f06ab3" ma:termSetId="09814cd3-568e-fe90-9814-8d621ff8fb84" ma:anchorId="fba54fb3-c3e1-fe81-a776-ca4b69148c4d" ma:open="true" ma:isKeyword="false">
      <xsd:complexType>
        <xsd:sequence>
          <xsd:element ref="pc:Terms" minOccurs="0" maxOccurs="1"/>
        </xsd:sequence>
      </xsd:complexType>
    </xsd:element>
    <xsd:element name="le3ca518db6c4b2180d6c92bb8e63d4c" ma:index="25" nillable="true" ma:taxonomy="true" ma:internalName="le3ca518db6c4b2180d6c92bb8e63d4c" ma:taxonomyFieldName="Trail" ma:displayName="Trail" ma:default="75;#Statutair|d5cf25b8-f387-45a5-86b1-18e0cd9f1647" ma:fieldId="{5e3ca518-db6c-4b21-80d6-c92bb8e63d4c}" ma:sspId="3b9bb814-139f-4039-9463-697760f06ab3" ma:termSetId="74c5b430-7cf7-42fd-b1dd-8c59d151da32" ma:anchorId="00000000-0000-0000-0000-000000000000" ma:open="fals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289bee-87b3-4404-a2b3-1d64f37a4796" elementFormDefault="qualified">
    <xsd:import namespace="http://schemas.microsoft.com/office/2006/documentManagement/types"/>
    <xsd:import namespace="http://schemas.microsoft.com/office/infopath/2007/PartnerControls"/>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712eb7ce-273e-4c1a-91ae-8853e55f54af}" ma:internalName="TaxCatchAll" ma:showField="CatchAllData" ma:web="df289bee-87b3-4404-a2b3-1d64f37a47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e3ca518db6c4b2180d6c92bb8e63d4c xmlns="566d237f-0494-46a9-8618-9cb7f8b8c27c">
      <Terms xmlns="http://schemas.microsoft.com/office/infopath/2007/PartnerControls">
        <TermInfo xmlns="http://schemas.microsoft.com/office/infopath/2007/PartnerControls">
          <TermName xmlns="http://schemas.microsoft.com/office/infopath/2007/PartnerControls">Statutair</TermName>
          <TermId xmlns="http://schemas.microsoft.com/office/infopath/2007/PartnerControls">d5cf25b8-f387-45a5-86b1-18e0cd9f1647</TermId>
        </TermInfo>
      </Terms>
    </le3ca518db6c4b2180d6c92bb8e63d4c>
    <TaxCatchAll xmlns="df289bee-87b3-4404-a2b3-1d64f37a4796">
      <Value>75</Value>
    </TaxCatchAll>
    <lcf76f155ced4ddcb4097134ff3c332f xmlns="566d237f-0494-46a9-8618-9cb7f8b8c27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B82663-7051-43D5-81E5-F32AA59251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6d237f-0494-46a9-8618-9cb7f8b8c27c"/>
    <ds:schemaRef ds:uri="df289bee-87b3-4404-a2b3-1d64f37a47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937CFA-3003-45F1-84FA-4CBE59E7FF92}">
  <ds:schemaRefs>
    <ds:schemaRef ds:uri="e9eefd5e-eb8a-4690-b8a3-e9c1d5bacbad"/>
    <ds:schemaRef ds:uri="http://purl.org/dc/terms/"/>
    <ds:schemaRef ds:uri="accf210d-3568-470d-bc24-8f84c293f95d"/>
    <ds:schemaRef ds:uri="http://purl.org/dc/dcmitype/"/>
    <ds:schemaRef ds:uri="http://purl.org/dc/elements/1.1/"/>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566d237f-0494-46a9-8618-9cb7f8b8c27c"/>
    <ds:schemaRef ds:uri="df289bee-87b3-4404-a2b3-1d64f37a4796"/>
  </ds:schemaRefs>
</ds:datastoreItem>
</file>

<file path=customXml/itemProps3.xml><?xml version="1.0" encoding="utf-8"?>
<ds:datastoreItem xmlns:ds="http://schemas.openxmlformats.org/officeDocument/2006/customXml" ds:itemID="{CBC9A5B3-E740-40DB-8EE6-E520B774A1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PowerPoint_UGent_EN_BW</Template>
  <TotalTime>46</TotalTime>
  <Words>1902</Words>
  <Application>Microsoft Office PowerPoint</Application>
  <PresentationFormat>Aangepast</PresentationFormat>
  <Paragraphs>378</Paragraphs>
  <Slides>25</Slides>
  <Notes>24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25</vt:i4>
      </vt:variant>
    </vt:vector>
  </HeadingPairs>
  <TitlesOfParts>
    <vt:vector size="31" baseType="lpstr">
      <vt:lpstr>Arial</vt:lpstr>
      <vt:lpstr>Calibri</vt:lpstr>
      <vt:lpstr>Consolas</vt:lpstr>
      <vt:lpstr>Courier New</vt:lpstr>
      <vt:lpstr>Times New Roman</vt:lpstr>
      <vt:lpstr>Kantoorthema</vt:lpstr>
      <vt:lpstr>The division of   agri-food marketing  &amp; chain management</vt:lpstr>
      <vt:lpstr>Content</vt:lpstr>
      <vt:lpstr>Vision &amp; mission </vt:lpstr>
      <vt:lpstr>Research vision</vt:lpstr>
      <vt:lpstr>Research mission</vt:lpstr>
      <vt:lpstr>Division of Agri-Food Marketing &amp; Chain Management</vt:lpstr>
      <vt:lpstr>Research</vt:lpstr>
      <vt:lpstr>APPLIED RESEARCH</vt:lpstr>
      <vt:lpstr>Research: THeoretical</vt:lpstr>
      <vt:lpstr>PowerPoint-presentatie</vt:lpstr>
      <vt:lpstr>PowerPoint-presentatie</vt:lpstr>
      <vt:lpstr>publications</vt:lpstr>
      <vt:lpstr>Education</vt:lpstr>
      <vt:lpstr>Education &amp; training</vt:lpstr>
      <vt:lpstr>Services</vt:lpstr>
      <vt:lpstr>capacity building</vt:lpstr>
      <vt:lpstr>Outreach</vt:lpstr>
      <vt:lpstr>Food market research hub</vt:lpstr>
      <vt:lpstr>Topics &amp; projects </vt:lpstr>
      <vt:lpstr> </vt:lpstr>
      <vt:lpstr>PowerPoint-presentatie</vt:lpstr>
      <vt:lpstr>Research team</vt:lpstr>
      <vt:lpstr>Research team</vt:lpstr>
      <vt:lpstr>Alumni</vt:lpstr>
      <vt:lpstr>Department of Agricultural Economics   Division of Agri-food Marketing &amp; Chain Management https://agecon.ugent.be/agri-food-marketing-and-chain-management/   Prof. Hans De Steur E hans.desteur@ugent.be T +32 9 264 59 30   hansdesteur  https://hansdesteur.weebly.com/  Prof. Xavier Gellynck E xavier.gellynck@ugent.be T +32 9 264 59 23  </vt:lpstr>
    </vt:vector>
  </TitlesOfParts>
  <Manager/>
  <Company>Ghent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AFMCM</dc:title>
  <dc:subject/>
  <dc:creator>Hans De Steur;Xavier Gellynck</dc:creator>
  <cp:keywords/>
  <dc:description/>
  <cp:lastModifiedBy>Elisabeth Goethals</cp:lastModifiedBy>
  <cp:revision>125</cp:revision>
  <cp:lastPrinted>2021-05-11T10:49:57Z</cp:lastPrinted>
  <dcterms:created xsi:type="dcterms:W3CDTF">2021-03-08T15:46:47Z</dcterms:created>
  <dcterms:modified xsi:type="dcterms:W3CDTF">2025-01-13T15:52:20Z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censed to">
    <vt:lpwstr>Ghent University</vt:lpwstr>
  </property>
  <property fmtid="{D5CDD505-2E9C-101B-9397-08002B2CF9AE}" pid="3" name="Version">
    <vt:lpwstr>1.1</vt:lpwstr>
  </property>
  <property fmtid="{D5CDD505-2E9C-101B-9397-08002B2CF9AE}" pid="4" name="Date">
    <vt:filetime>2019-05-23T22:00:00Z</vt:filetime>
  </property>
  <property fmtid="{D5CDD505-2E9C-101B-9397-08002B2CF9AE}" pid="5" name="Build">
    <vt:i4>20</vt:i4>
  </property>
  <property fmtid="{D5CDD505-2E9C-101B-9397-08002B2CF9AE}" pid="6" name="ContentTypeId">
    <vt:lpwstr>0x010100A8A637954068744AB1A7A62B61D12FE1</vt:lpwstr>
  </property>
  <property fmtid="{D5CDD505-2E9C-101B-9397-08002B2CF9AE}" pid="7" name="MediaServiceImageTags">
    <vt:lpwstr/>
  </property>
  <property fmtid="{D5CDD505-2E9C-101B-9397-08002B2CF9AE}" pid="8" name="Trail">
    <vt:lpwstr>75;#Statutair|d5cf25b8-f387-45a5-86b1-18e0cd9f1647</vt:lpwstr>
  </property>
</Properties>
</file>